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5"/>
  </p:notesMasterIdLst>
  <p:sldIdLst>
    <p:sldId id="259" r:id="rId2"/>
    <p:sldId id="523" r:id="rId3"/>
    <p:sldId id="505" r:id="rId4"/>
    <p:sldId id="484" r:id="rId5"/>
    <p:sldId id="483" r:id="rId6"/>
    <p:sldId id="524" r:id="rId7"/>
    <p:sldId id="536" r:id="rId8"/>
    <p:sldId id="485" r:id="rId9"/>
    <p:sldId id="537" r:id="rId10"/>
    <p:sldId id="529" r:id="rId11"/>
    <p:sldId id="500" r:id="rId12"/>
    <p:sldId id="469" r:id="rId13"/>
    <p:sldId id="530" r:id="rId14"/>
    <p:sldId id="474" r:id="rId15"/>
    <p:sldId id="527" r:id="rId16"/>
    <p:sldId id="515" r:id="rId17"/>
    <p:sldId id="533" r:id="rId18"/>
    <p:sldId id="520" r:id="rId19"/>
    <p:sldId id="539" r:id="rId20"/>
    <p:sldId id="538" r:id="rId21"/>
    <p:sldId id="534" r:id="rId22"/>
    <p:sldId id="540" r:id="rId23"/>
    <p:sldId id="394" r:id="rId24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5050"/>
    <a:srgbClr val="E4DFD6"/>
    <a:srgbClr val="FFFFCC"/>
    <a:srgbClr val="FF7C80"/>
    <a:srgbClr val="FFFFFF"/>
    <a:srgbClr val="D60093"/>
    <a:srgbClr val="F9DB87"/>
    <a:srgbClr val="FF000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9" autoAdjust="0"/>
    <p:restoredTop sz="94017" autoAdjust="0"/>
  </p:normalViewPr>
  <p:slideViewPr>
    <p:cSldViewPr>
      <p:cViewPr>
        <p:scale>
          <a:sx n="80" d="100"/>
          <a:sy n="80" d="100"/>
        </p:scale>
        <p:origin x="-1794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517279090113733E-2"/>
          <c:y val="3.1652683251927494E-2"/>
          <c:w val="0.94189698162729663"/>
          <c:h val="0.8521585181711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9046E-3"/>
                  <c:y val="-1.9047485731883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8247E-3"/>
                  <c:y val="-1.3333296004770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333333333333766E-3"/>
                  <c:y val="-1.7777728006360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666666666666814E-3"/>
                  <c:y val="-1.7777728006360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3333296004770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проведено проверок</c:v>
                </c:pt>
                <c:pt idx="1">
                  <c:v>составлено протоколов</c:v>
                </c:pt>
                <c:pt idx="2">
                  <c:v>наложено штрафов, тыс. руб</c:v>
                </c:pt>
                <c:pt idx="3">
                  <c:v>взыскано штрафов, тыс. 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1739</c:v>
                </c:pt>
                <c:pt idx="1">
                  <c:v>506</c:v>
                </c:pt>
                <c:pt idx="2">
                  <c:v>2662.65</c:v>
                </c:pt>
                <c:pt idx="3">
                  <c:v>2297.5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г.</c:v>
                </c:pt>
              </c:strCache>
            </c:strRef>
          </c:tx>
          <c:spPr>
            <a:solidFill>
              <a:srgbClr val="CC3300"/>
            </a:solidFill>
          </c:spPr>
          <c:invertIfNegative val="0"/>
          <c:dLbls>
            <c:dLbl>
              <c:idx val="0"/>
              <c:layout>
                <c:manualLayout>
                  <c:x val="2.5000000000000081E-2"/>
                  <c:y val="-8.8347480629550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81E-2"/>
                  <c:y val="-6.5040461654124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00000000000001E-2"/>
                  <c:y val="-1.7398408847414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833333333333492E-2"/>
                  <c:y val="-2.3270145642835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3334426946630649E-3"/>
                  <c:y val="8.3001530243302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664479440069995E-3"/>
                  <c:y val="6.9748127824821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проведено проверок</c:v>
                </c:pt>
                <c:pt idx="1">
                  <c:v>составлено протоколов</c:v>
                </c:pt>
                <c:pt idx="2">
                  <c:v>наложено штрафов, тыс. руб</c:v>
                </c:pt>
                <c:pt idx="3">
                  <c:v>взыскано штрафов, тыс. 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1574</c:v>
                </c:pt>
                <c:pt idx="1">
                  <c:v>490</c:v>
                </c:pt>
                <c:pt idx="2">
                  <c:v>4294.75</c:v>
                </c:pt>
                <c:pt idx="3">
                  <c:v>3456.2979999999998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01.10.2015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277777777777803E-2"/>
                  <c:y val="-2.1680153884708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5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055555555555554E-2"/>
                  <c:y val="2.1680153884708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4.7696338546357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185067526415994E-16"/>
                  <c:y val="6.9376492431065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проведено проверок</c:v>
                </c:pt>
                <c:pt idx="1">
                  <c:v>составлено протоколов</c:v>
                </c:pt>
                <c:pt idx="2">
                  <c:v>наложено штрафов, тыс. руб</c:v>
                </c:pt>
                <c:pt idx="3">
                  <c:v>взыскано штрафов, тыс. 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1099</c:v>
                </c:pt>
                <c:pt idx="1">
                  <c:v>413</c:v>
                </c:pt>
                <c:pt idx="2">
                  <c:v>4914.1000000000004</c:v>
                </c:pt>
                <c:pt idx="3">
                  <c:v>4745.5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741696"/>
        <c:axId val="61759872"/>
        <c:axId val="0"/>
      </c:bar3DChart>
      <c:catAx>
        <c:axId val="61741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tx1"/>
                </a:solidFill>
              </a:defRPr>
            </a:pPr>
            <a:endParaRPr lang="ru-RU"/>
          </a:p>
        </c:txPr>
        <c:crossAx val="61759872"/>
        <c:crosses val="autoZero"/>
        <c:auto val="1"/>
        <c:lblAlgn val="ctr"/>
        <c:lblOffset val="100"/>
        <c:noMultiLvlLbl val="0"/>
      </c:catAx>
      <c:valAx>
        <c:axId val="61759872"/>
        <c:scaling>
          <c:orientation val="minMax"/>
        </c:scaling>
        <c:delete val="0"/>
        <c:axPos val="l"/>
        <c:majorGridlines>
          <c:spPr>
            <a:ln>
              <a:solidFill>
                <a:srgbClr val="003B7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6174169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31402" cy="49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1" tIns="45973" rIns="91941" bIns="4597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8196" y="0"/>
            <a:ext cx="2931402" cy="49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1" tIns="45973" rIns="91941" bIns="459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138"/>
            <a:ext cx="5408930" cy="447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1" tIns="45973" rIns="91941" bIns="45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2691"/>
            <a:ext cx="2931402" cy="49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1" tIns="45973" rIns="91941" bIns="4597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8196" y="9442691"/>
            <a:ext cx="2931402" cy="49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1" tIns="45973" rIns="91941" bIns="459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6C739BF-C50F-4621-BB09-F042C47505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150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739BF-C50F-4621-BB09-F042C475053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466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739BF-C50F-4621-BB09-F042C4750536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93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739BF-C50F-4621-BB09-F042C4750536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66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739BF-C50F-4621-BB09-F042C4750536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66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739BF-C50F-4621-BB09-F042C4750536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66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739BF-C50F-4621-BB09-F042C4750536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66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739BF-C50F-4621-BB09-F042C4750536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455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739BF-C50F-4621-BB09-F042C4750536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535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363" indent="-284163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9825" indent="-227013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025" indent="-227013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2638" indent="-227013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5E58BB4-D519-4225-A283-A11FE64F1AEB}" type="slidenum">
              <a:rPr lang="ru-RU" altLang="ru-RU" smtClean="0"/>
              <a:pPr/>
              <a:t>22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739BF-C50F-4621-BB09-F042C475053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286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739BF-C50F-4621-BB09-F042C4750536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164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739BF-C50F-4621-BB09-F042C475053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262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739BF-C50F-4621-BB09-F042C475053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08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739BF-C50F-4621-BB09-F042C4750536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0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739BF-C50F-4621-BB09-F042C4750536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739BF-C50F-4621-BB09-F042C4750536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93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739BF-C50F-4621-BB09-F042C4750536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46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0653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653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D17F1-064A-4B74-83BC-21FBA60FD7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67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3CB8D-C549-429B-9E45-42B1CB31DF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81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83CF4-06EA-49A2-BA2B-6C1CCC8B5A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031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65327-D261-438B-ACF8-81984D4091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242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8BFC4-1403-43D8-8EF9-B3F152C99C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176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02" y="275014"/>
            <a:ext cx="8230197" cy="11432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6901" y="1599675"/>
            <a:ext cx="4043428" cy="45340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671" y="1599675"/>
            <a:ext cx="4043428" cy="45340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F49AD-B9AB-41C6-8F70-A66A114CBC84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61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6D15F-F2C5-49E3-8917-49CB279788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29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54B23-6BAC-48F9-ABB2-C45B460267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25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567E6-A1E8-4169-9510-E5BE5ED39F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89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30188-5329-4335-84E2-842D61EDE8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47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D3438-6BB3-4C1D-91DE-A0A0B56FD8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33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11E6F-B2DC-461D-B586-834A41FD61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72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F7C8A-1B28-4779-AA74-2094E92843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C6835-73A2-434F-9247-CA831526B7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20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0547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47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47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0547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548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548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548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548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548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548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548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548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548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548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549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549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10549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49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49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549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0551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551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551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551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A81C40D-3E2A-457B-AD69-FAF8ED171C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55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8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  <p:sldLayoutId id="2147484127" r:id="rId13"/>
    <p:sldLayoutId id="214748414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tif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0" y="188913"/>
            <a:ext cx="5265738" cy="22320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Управление Федеральной службы по ветеринарному и фитосанитарному надзору по Белгородской области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420888"/>
            <a:ext cx="8784976" cy="4249628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2800" b="1" dirty="0" smtClean="0"/>
              <a:t>ЦЕЛИ И ЗАДАЧИ </a:t>
            </a:r>
          </a:p>
          <a:p>
            <a:pPr algn="ctr">
              <a:buNone/>
              <a:defRPr/>
            </a:pPr>
            <a:r>
              <a:rPr lang="ru-RU" sz="2800" b="1" dirty="0" smtClean="0"/>
              <a:t>ГОСУДАРСТВЕННОГО ЭПИЗООТОЛОГИЧЕСКОГО И ПИЩЕВОГО МОНИТОРИНГОВ В 2016 ГОДУ Проблемные вопросы организации и пути их решения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4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400" b="1" dirty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400" b="1" dirty="0" smtClean="0"/>
              <a:t>Москва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400" b="1" dirty="0" smtClean="0"/>
              <a:t>ноябрь, 2015 г.</a:t>
            </a:r>
            <a:endParaRPr lang="ru-RU" sz="3600" b="1" dirty="0" smtClean="0"/>
          </a:p>
        </p:txBody>
      </p:sp>
      <p:pic>
        <p:nvPicPr>
          <p:cNvPr id="3077" name="Picture 8" descr="D:\ДОКУМЕНТЫ\СЦАЙТ\Наш бройлер 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25"/>
            <a:ext cx="2865942" cy="286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6D15F-F2C5-49E3-8917-49CB27978861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260648"/>
            <a:ext cx="8358214" cy="8640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>
                  <a:alpha val="71000"/>
                </a:srgbClr>
              </a:gs>
              <a:gs pos="70000">
                <a:srgbClr val="C4D6EB">
                  <a:alpha val="51000"/>
                </a:srgbClr>
              </a:gs>
              <a:gs pos="100000">
                <a:srgbClr val="FFEBFA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перечня болезней, подлежащих мониторинговым исследованиям на территории</a:t>
            </a:r>
          </a:p>
          <a:p>
            <a:pPr lvl="0" algn="ctr">
              <a:defRPr/>
            </a:pP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области в 2016 году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9" name="Picture 9" descr="D:\ДОКУМЕНТЫ\СЦАЙТ\Наш бройлер 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0163"/>
            <a:ext cx="1241425" cy="12430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968330"/>
              </p:ext>
            </p:extLst>
          </p:nvPr>
        </p:nvGraphicFramePr>
        <p:xfrm>
          <a:off x="113663" y="1724908"/>
          <a:ext cx="8850825" cy="4900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977"/>
                <a:gridCol w="1158287"/>
                <a:gridCol w="1368152"/>
                <a:gridCol w="1080120"/>
                <a:gridCol w="864096"/>
                <a:gridCol w="1071444"/>
                <a:gridCol w="1120462"/>
                <a:gridCol w="970287"/>
              </a:tblGrid>
              <a:tr h="189503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ЗАБОЛЕВАНИЯ</a:t>
                      </a:r>
                    </a:p>
                  </a:txBody>
                  <a:tcPr marL="9524" marR="9524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КРС</a:t>
                      </a:r>
                      <a:endParaRPr lang="ru-RU" sz="800" b="1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СВИНЬИ</a:t>
                      </a:r>
                    </a:p>
                  </a:txBody>
                  <a:tcPr marL="9524" marR="9524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МРС</a:t>
                      </a:r>
                    </a:p>
                  </a:txBody>
                  <a:tcPr marL="9524" marR="9524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ПТИЦЫ</a:t>
                      </a:r>
                    </a:p>
                  </a:txBody>
                  <a:tcPr marL="9524" marR="9524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ПЧЕЛЫ</a:t>
                      </a:r>
                    </a:p>
                  </a:txBody>
                  <a:tcPr marL="9524" marR="9524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КРОЛИКИ</a:t>
                      </a:r>
                    </a:p>
                  </a:txBody>
                  <a:tcPr marL="9524" marR="9524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РЫБЫ</a:t>
                      </a:r>
                    </a:p>
                  </a:txBody>
                  <a:tcPr marL="9524" marR="9524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Другие животные, </a:t>
                      </a:r>
                    </a:p>
                    <a:p>
                      <a:pPr algn="ctr"/>
                      <a:r>
                        <a:rPr lang="ru-RU" sz="800" b="1" i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в т.ч. дикие</a:t>
                      </a:r>
                      <a:endParaRPr lang="ru-RU" sz="800" b="1" i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30320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Парагрипп -3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КЧС 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Лептоспироз 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Б. Нъюкасла 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Акарапидоз 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Миксоматоз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Бранхиомикоз рыб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Бешенство</a:t>
                      </a:r>
                    </a:p>
                  </a:txBody>
                  <a:tcPr/>
                </a:tc>
              </a:tr>
              <a:tr h="22740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Блутанг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РРСС</a:t>
                      </a: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Бруцеллез 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Грипп птиц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Варроатоз 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Геморрагическая болезнь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Аэромоноз карповых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Трихинеллез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</a:tr>
              <a:tr h="39210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Лейкоз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ТГС </a:t>
                      </a:r>
                      <a:endParaRPr lang="ru-RU" sz="800" b="1" i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dirty="0" smtClean="0">
                        <a:solidFill>
                          <a:schemeClr val="bg2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Кампилобактериоз</a:t>
                      </a:r>
                      <a:r>
                        <a:rPr lang="ru-RU" sz="800" b="1" i="0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lang="ru-RU" sz="800" b="1" i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Инфекционный ларинготрахеит </a:t>
                      </a:r>
                    </a:p>
                    <a:p>
                      <a:pPr algn="ctr"/>
                      <a:endParaRPr lang="ru-RU" sz="800" b="1" dirty="0"/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Нозематоз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</a:tr>
              <a:tr h="3308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Болезнь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Шмалленберга</a:t>
                      </a:r>
                    </a:p>
                    <a:p>
                      <a:pPr algn="ctr"/>
                      <a:endParaRPr lang="ru-RU" sz="800" b="1" dirty="0"/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АЧС 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Лептоспироз 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Сальмонеллез птиц (</a:t>
                      </a:r>
                      <a:r>
                        <a:rPr lang="en-US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SE)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Американский гнилец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</a:tr>
              <a:tr h="324851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ИРТ</a:t>
                      </a:r>
                      <a:endParaRPr lang="ru-RU" sz="800" b="1" dirty="0"/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Б. Ауески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Инфекционный бронхит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Европейский гнилец 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</a:tr>
              <a:tr h="214544"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/>
                        <a:t>Пастереллез</a:t>
                      </a:r>
                      <a:endParaRPr lang="ru-RU" sz="800" b="1" i="0" dirty="0"/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Лептоспироз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24" marR="9524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Пастереллез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</a:tr>
              <a:tr h="29879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Листериоз 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Микоплазмоз 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Листериоз</a:t>
                      </a:r>
                      <a:endParaRPr lang="ru-RU" sz="800" b="1" dirty="0"/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24" marR="9524" marT="952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24" marR="9524" marT="952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24" marR="9524" marT="952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24" marR="9524" marT="952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088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Лептоспироз 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Листериоз 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24" marR="9524" marT="9526" marB="0" anchor="ctr"/>
                </a:tc>
              </a:tr>
              <a:tr h="12642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Бруцеллез 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Сальмонеллез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24" marR="9524" marT="952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24" marR="9524" marT="9526" marB="0" anchor="ctr"/>
                </a:tc>
              </a:tr>
              <a:tr h="12909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Хламидиоз 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Бруцеллез 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24" marR="9524" marT="9526" marB="0" anchor="ctr"/>
                </a:tc>
              </a:tr>
              <a:tr h="25668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Кампилобактериоз 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Хламидиоз 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</a:tr>
              <a:tr h="16310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Вирусная диарея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Везикулярная болезнь 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</a:tr>
              <a:tr h="25668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Ротовирусная инфекция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Эпидемическая диарея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</a:tr>
              <a:tr h="22911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Ящур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1" i="0" dirty="0" smtClean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</a:tr>
              <a:tr h="25668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BSE</a:t>
                      </a:r>
                      <a:endParaRPr lang="ru-RU" sz="1100" b="1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1" i="0" dirty="0" smtClean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6D15F-F2C5-49E3-8917-49CB279788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1124744"/>
            <a:ext cx="89289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Включено </a:t>
            </a:r>
            <a:r>
              <a:rPr lang="ru-RU" sz="1100" b="1" dirty="0" smtClean="0"/>
              <a:t>44 вида </a:t>
            </a:r>
            <a:r>
              <a:rPr lang="ru-RU" sz="1100" b="1" dirty="0"/>
              <a:t>заболеваний, из них </a:t>
            </a:r>
            <a:r>
              <a:rPr lang="ru-RU" sz="1100" b="1" dirty="0" smtClean="0"/>
              <a:t>42 </a:t>
            </a:r>
            <a:r>
              <a:rPr lang="ru-RU" sz="1100" b="1" dirty="0"/>
              <a:t>входят в область аккредитации </a:t>
            </a:r>
            <a:r>
              <a:rPr lang="ru-RU" sz="1100" b="1" dirty="0" smtClean="0"/>
              <a:t>ФГБУ «Белгородская МВЛ». </a:t>
            </a:r>
            <a:r>
              <a:rPr lang="ru-RU" sz="1100" b="1" dirty="0"/>
              <a:t>По ящуру и BSE исследования необходимо будет проводить во </a:t>
            </a:r>
            <a:r>
              <a:rPr lang="ru-RU" sz="1100" b="1" dirty="0" smtClean="0"/>
              <a:t>ВНИИЗЖ</a:t>
            </a:r>
            <a:r>
              <a:rPr lang="ru-RU" sz="1100" b="1" dirty="0"/>
              <a:t>.</a:t>
            </a:r>
          </a:p>
        </p:txBody>
      </p:sp>
      <p:pic>
        <p:nvPicPr>
          <p:cNvPr id="8" name="Picture 2" descr="http://lenagold.narod.ru/fon/clipart/k/kow/korova1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292" y="3284984"/>
            <a:ext cx="3456162" cy="338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3595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4D60A-0076-4C92-8CEA-118983AB9850}" type="slidenum">
              <a:rPr lang="ru-RU" smtClean="0"/>
              <a:t>11</a:t>
            </a:fld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839095"/>
              </p:ext>
            </p:extLst>
          </p:nvPr>
        </p:nvGraphicFramePr>
        <p:xfrm>
          <a:off x="4629171" y="3216374"/>
          <a:ext cx="4320480" cy="296252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432073"/>
                <a:gridCol w="523765"/>
                <a:gridCol w="523765"/>
                <a:gridCol w="529304"/>
                <a:gridCol w="409263"/>
                <a:gridCol w="439402"/>
                <a:gridCol w="462908"/>
              </a:tblGrid>
              <a:tr h="53729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</a:rPr>
                        <a:t>Заболевание 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latin typeface="+mn-lt"/>
                        </a:rPr>
                        <a:t>Всего проведено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latin typeface="+mn-lt"/>
                        </a:rPr>
                        <a:t>исследований (шт.)</a:t>
                      </a:r>
                      <a:endParaRPr lang="ru-RU" sz="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 smtClean="0"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</a:rPr>
                        <a:t>Низкая напряженность иммунитета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2013</a:t>
                      </a:r>
                      <a:endParaRPr lang="ru-RU" sz="800" b="1" dirty="0"/>
                    </a:p>
                  </a:txBody>
                  <a:tcPr marL="26552" marR="265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2013</a:t>
                      </a:r>
                      <a:endParaRPr lang="ru-RU" sz="800" b="1" dirty="0"/>
                    </a:p>
                  </a:txBody>
                  <a:tcPr marL="26552" marR="265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1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Болезнь Ауески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-</a:t>
                      </a:r>
                      <a:endParaRPr lang="ru-RU" sz="800" b="1" dirty="0"/>
                    </a:p>
                  </a:txBody>
                  <a:tcPr marL="26552" marR="265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8173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7549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-</a:t>
                      </a:r>
                      <a:endParaRPr lang="ru-RU" sz="800" b="1" dirty="0"/>
                    </a:p>
                  </a:txBody>
                  <a:tcPr marL="26552" marR="265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550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1536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1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КЧС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-</a:t>
                      </a:r>
                      <a:endParaRPr lang="ru-RU" sz="800" b="1" dirty="0"/>
                    </a:p>
                  </a:txBody>
                  <a:tcPr marL="26552" marR="265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7524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7554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-</a:t>
                      </a:r>
                      <a:endParaRPr lang="ru-RU" sz="800" b="1" dirty="0"/>
                    </a:p>
                  </a:txBody>
                  <a:tcPr marL="26552" marR="265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301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1762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5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РРСС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-</a:t>
                      </a:r>
                      <a:endParaRPr lang="ru-RU" sz="800" b="1" dirty="0"/>
                    </a:p>
                  </a:txBody>
                  <a:tcPr marL="26552" marR="265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9082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7554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-</a:t>
                      </a:r>
                      <a:endParaRPr lang="ru-RU" sz="800" b="1" dirty="0"/>
                    </a:p>
                  </a:txBody>
                  <a:tcPr marL="26552" marR="265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830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1537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1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ТГЭС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-</a:t>
                      </a:r>
                      <a:endParaRPr lang="ru-RU" sz="800" b="1" dirty="0"/>
                    </a:p>
                  </a:txBody>
                  <a:tcPr marL="26552" marR="265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8902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7554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-</a:t>
                      </a:r>
                      <a:endParaRPr lang="ru-RU" sz="800" b="1" dirty="0"/>
                    </a:p>
                  </a:txBody>
                  <a:tcPr marL="26552" marR="265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96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585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6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ИРТ 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-</a:t>
                      </a:r>
                      <a:endParaRPr lang="ru-RU" sz="800" b="1" dirty="0"/>
                    </a:p>
                  </a:txBody>
                  <a:tcPr marL="26552" marR="265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139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-</a:t>
                      </a:r>
                      <a:endParaRPr lang="ru-RU" sz="800" b="1" dirty="0"/>
                    </a:p>
                  </a:txBody>
                  <a:tcPr marL="26552" marR="265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6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Болезнь Ньюкасла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-</a:t>
                      </a:r>
                      <a:endParaRPr lang="ru-RU" sz="800" b="1" dirty="0"/>
                    </a:p>
                  </a:txBody>
                  <a:tcPr marL="26552" marR="265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12389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9119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-</a:t>
                      </a:r>
                      <a:endParaRPr lang="ru-RU" sz="800" b="1" dirty="0"/>
                    </a:p>
                  </a:txBody>
                  <a:tcPr marL="26552" marR="265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446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1593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50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Инфекционный бронхит</a:t>
                      </a:r>
                      <a:r>
                        <a:rPr lang="ru-RU" sz="8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кур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123</a:t>
                      </a:r>
                      <a:endParaRPr lang="ru-RU" sz="800" b="1" dirty="0"/>
                    </a:p>
                  </a:txBody>
                  <a:tcPr marL="26552" marR="265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8339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36</a:t>
                      </a:r>
                      <a:endParaRPr lang="ru-RU" sz="800" b="1" dirty="0"/>
                    </a:p>
                  </a:txBody>
                  <a:tcPr marL="26552" marR="265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968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4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Инфекционный бурсит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-</a:t>
                      </a:r>
                      <a:endParaRPr lang="ru-RU" sz="800" b="1" dirty="0"/>
                    </a:p>
                  </a:txBody>
                  <a:tcPr marL="26552" marR="265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7343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-</a:t>
                      </a:r>
                      <a:endParaRPr lang="ru-RU" sz="800" b="1" dirty="0"/>
                    </a:p>
                  </a:txBody>
                  <a:tcPr marL="26552" marR="265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399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50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Инфекционный ларинготрахеит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-</a:t>
                      </a:r>
                      <a:endParaRPr lang="ru-RU" sz="800" b="1" dirty="0"/>
                    </a:p>
                  </a:txBody>
                  <a:tcPr marL="26552" marR="265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8340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-</a:t>
                      </a:r>
                      <a:endParaRPr lang="ru-RU" sz="800" b="1" dirty="0"/>
                    </a:p>
                  </a:txBody>
                  <a:tcPr marL="26552" marR="265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653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6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ССЯ-76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-</a:t>
                      </a:r>
                      <a:endParaRPr lang="ru-RU" sz="800" b="1" dirty="0"/>
                    </a:p>
                  </a:txBody>
                  <a:tcPr marL="26552" marR="265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7533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-</a:t>
                      </a:r>
                      <a:endParaRPr lang="ru-RU" sz="800" b="1" dirty="0"/>
                    </a:p>
                  </a:txBody>
                  <a:tcPr marL="26552" marR="265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565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5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Сальмонеллез птиц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-</a:t>
                      </a:r>
                      <a:endParaRPr lang="ru-RU" sz="800" b="1" dirty="0"/>
                    </a:p>
                  </a:txBody>
                  <a:tcPr marL="26552" marR="265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7553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-</a:t>
                      </a:r>
                      <a:endParaRPr lang="ru-RU" sz="800" b="1" dirty="0"/>
                    </a:p>
                  </a:txBody>
                  <a:tcPr marL="26552" marR="2655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600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260648"/>
            <a:ext cx="9126694" cy="8640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>
                  <a:alpha val="71000"/>
                </a:srgbClr>
              </a:gs>
              <a:gs pos="70000">
                <a:srgbClr val="C4D6EB">
                  <a:alpha val="51000"/>
                </a:srgbClr>
              </a:gs>
              <a:gs pos="100000">
                <a:srgbClr val="FFEBFA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8" name="Picture 9" descr="D:\ДОКУМЕНТЫ\СЦАЙТ\Наш бройлер 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0163"/>
            <a:ext cx="1241425" cy="12430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8596" y="4000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357166"/>
            <a:ext cx="84296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/>
              <a:t>Результаты исследований в рамках  эпизоотологического мониторинга </a:t>
            </a:r>
          </a:p>
          <a:p>
            <a:pPr algn="ctr"/>
            <a:r>
              <a:rPr lang="ru-RU" sz="1300" b="1" dirty="0" smtClean="0"/>
              <a:t>в  ФГБУ «Белгородская МВЛ», «ВГНКИ», «ВНИИЗЖ», «НЦБРП», «ЦНМВЛ»</a:t>
            </a:r>
            <a:endParaRPr lang="ru-RU" sz="1300" dirty="0"/>
          </a:p>
        </p:txBody>
      </p:sp>
      <p:sp>
        <p:nvSpPr>
          <p:cNvPr id="10" name="TextBox 9"/>
          <p:cNvSpPr txBox="1"/>
          <p:nvPr/>
        </p:nvSpPr>
        <p:spPr>
          <a:xfrm>
            <a:off x="118116" y="1115822"/>
            <a:ext cx="8715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В план эпизоотологического мониторинга включено:</a:t>
            </a:r>
          </a:p>
          <a:p>
            <a:r>
              <a:rPr lang="ru-RU" sz="1100" b="1" dirty="0" smtClean="0"/>
              <a:t>2013 год – 22,  2014 год -  33 , 2015 год – 18 заболеваний </a:t>
            </a:r>
            <a:r>
              <a:rPr lang="ru-RU" sz="1100" b="1" dirty="0"/>
              <a:t>животных, птиц, пчел, </a:t>
            </a:r>
            <a:r>
              <a:rPr lang="ru-RU" sz="1100" b="1" dirty="0" smtClean="0"/>
              <a:t>рыб</a:t>
            </a:r>
            <a:endParaRPr lang="ru-RU" sz="1100" b="1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507907"/>
              </p:ext>
            </p:extLst>
          </p:nvPr>
        </p:nvGraphicFramePr>
        <p:xfrm>
          <a:off x="142844" y="1573096"/>
          <a:ext cx="8784976" cy="100811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165665"/>
                <a:gridCol w="1165665"/>
                <a:gridCol w="1361766"/>
                <a:gridCol w="1592154"/>
                <a:gridCol w="1749863"/>
                <a:gridCol w="1749863"/>
              </a:tblGrid>
              <a:tr h="11964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</a:rPr>
                        <a:t>Год</a:t>
                      </a:r>
                    </a:p>
                  </a:txBody>
                  <a:tcPr marL="26552" marR="2655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</a:rPr>
                        <a:t>План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</a:rPr>
                        <a:t>проб  </a:t>
                      </a:r>
                    </a:p>
                  </a:txBody>
                  <a:tcPr marL="26552" marR="2655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Всего </a:t>
                      </a:r>
                      <a:endParaRPr lang="ru-RU" sz="800" b="1" dirty="0" smtClean="0"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</a:rPr>
                        <a:t>отобрано </a:t>
                      </a:r>
                      <a:r>
                        <a:rPr lang="ru-RU" sz="800" b="1" dirty="0">
                          <a:latin typeface="+mn-lt"/>
                        </a:rPr>
                        <a:t>проб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Всего проведено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исследований </a:t>
                      </a:r>
                      <a:endParaRPr lang="ru-RU" sz="800" b="1" dirty="0" smtClean="0"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</a:rPr>
                        <a:t>(</a:t>
                      </a:r>
                      <a:r>
                        <a:rPr lang="ru-RU" sz="800" b="1" dirty="0">
                          <a:latin typeface="+mn-lt"/>
                        </a:rPr>
                        <a:t>шт.)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Количество положительных результатов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9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</a:rPr>
                        <a:t>Выявлено положительных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</a:rPr>
                        <a:t>(без учета напряженности иммунитета)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</a:rPr>
                        <a:t>Количество</a:t>
                      </a:r>
                      <a:r>
                        <a:rPr lang="ru-RU" sz="800" b="1" baseline="0" dirty="0" smtClean="0">
                          <a:latin typeface="+mn-lt"/>
                        </a:rPr>
                        <a:t> отрицательных исследований (</a:t>
                      </a:r>
                      <a:r>
                        <a:rPr lang="ru-RU" sz="800" b="1" dirty="0" smtClean="0">
                          <a:latin typeface="+mn-lt"/>
                        </a:rPr>
                        <a:t>низкая </a:t>
                      </a:r>
                      <a:r>
                        <a:rPr lang="ru-RU" sz="800" b="1" dirty="0">
                          <a:latin typeface="+mn-lt"/>
                        </a:rPr>
                        <a:t>напряженность иммунитета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/>
                </a:tc>
              </a:tr>
              <a:tr h="180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40683</a:t>
                      </a: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40683</a:t>
                      </a: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83301</a:t>
                      </a: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291</a:t>
                      </a:r>
                      <a:endParaRPr lang="ru-RU" sz="10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33032</a:t>
                      </a: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33032</a:t>
                      </a: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144332</a:t>
                      </a: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545</a:t>
                      </a:r>
                      <a:endParaRPr lang="ru-RU" sz="10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4809</a:t>
                      </a: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/>
                </a:tc>
              </a:tr>
              <a:tr h="187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01.10.2015</a:t>
                      </a: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39326</a:t>
                      </a: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32725</a:t>
                      </a:r>
                    </a:p>
                  </a:txBody>
                  <a:tcPr marL="26552" marR="265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111363</a:t>
                      </a: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126</a:t>
                      </a:r>
                      <a:endParaRPr lang="ru-RU" sz="10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7013</a:t>
                      </a: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5405" y="2831484"/>
            <a:ext cx="43329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/>
              <a:t>Информация о положительных </a:t>
            </a:r>
          </a:p>
          <a:p>
            <a:pPr algn="ctr"/>
            <a:r>
              <a:rPr lang="ru-RU" sz="1050" b="1" dirty="0" smtClean="0"/>
              <a:t>случаях заболеваний</a:t>
            </a:r>
            <a:endParaRPr lang="ru-RU" sz="1050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077309"/>
              </p:ext>
            </p:extLst>
          </p:nvPr>
        </p:nvGraphicFramePr>
        <p:xfrm>
          <a:off x="122431" y="3246982"/>
          <a:ext cx="4298684" cy="295627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26224"/>
                <a:gridCol w="547836"/>
                <a:gridCol w="485223"/>
                <a:gridCol w="556262"/>
                <a:gridCol w="476797"/>
                <a:gridCol w="524557"/>
                <a:gridCol w="481785"/>
              </a:tblGrid>
              <a:tr h="4378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</a:rPr>
                        <a:t>Заболевание 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Всего проведено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исследований (шт</a:t>
                      </a:r>
                      <a:r>
                        <a:rPr lang="ru-RU" sz="800" b="1" dirty="0" smtClean="0">
                          <a:latin typeface="+mn-lt"/>
                        </a:rPr>
                        <a:t>.)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</a:rPr>
                        <a:t>Выявлено </a:t>
                      </a:r>
                      <a:r>
                        <a:rPr lang="ru-RU" sz="800" b="1" dirty="0">
                          <a:latin typeface="+mn-lt"/>
                        </a:rPr>
                        <a:t>положительных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3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2013</a:t>
                      </a:r>
                      <a:endParaRPr lang="ru-RU" sz="800" b="1" dirty="0"/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2013</a:t>
                      </a:r>
                      <a:endParaRPr lang="ru-RU" sz="800" b="1" dirty="0"/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59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Аэромоноз рыб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350</a:t>
                      </a:r>
                      <a:endParaRPr lang="ru-RU" sz="800" b="1" dirty="0"/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4</a:t>
                      </a:r>
                      <a:endParaRPr lang="ru-RU" sz="800" b="1" dirty="0"/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59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Варроатоз пчел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145</a:t>
                      </a:r>
                      <a:endParaRPr lang="ru-RU" sz="800" b="1" dirty="0"/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72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58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10</a:t>
                      </a:r>
                      <a:endParaRPr lang="ru-RU" sz="800" b="1" dirty="0"/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13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0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Нозематоз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72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43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-</a:t>
                      </a:r>
                      <a:endParaRPr lang="ru-RU" sz="800" b="1" dirty="0"/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23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Европейский гнилец пчел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146</a:t>
                      </a:r>
                      <a:endParaRPr lang="ru-RU" sz="800" b="1" dirty="0"/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128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133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3</a:t>
                      </a:r>
                      <a:endParaRPr lang="ru-RU" sz="800" b="1" dirty="0"/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2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0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</a:rPr>
                        <a:t>Вир.геморр.б-нь </a:t>
                      </a:r>
                      <a:r>
                        <a:rPr lang="ru-RU" sz="800" b="1" dirty="0">
                          <a:latin typeface="+mn-lt"/>
                        </a:rPr>
                        <a:t>кроликов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13</a:t>
                      </a:r>
                      <a:endParaRPr lang="ru-RU" sz="800" b="1" dirty="0"/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11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4</a:t>
                      </a:r>
                      <a:endParaRPr lang="ru-RU" sz="800" b="1" dirty="0"/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1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59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Бешенство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770</a:t>
                      </a:r>
                      <a:endParaRPr lang="ru-RU" sz="800" b="1" dirty="0"/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945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301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119</a:t>
                      </a:r>
                      <a:endParaRPr lang="ru-RU" sz="800" b="1" dirty="0"/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31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27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7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ИРТ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123</a:t>
                      </a:r>
                      <a:endParaRPr lang="ru-RU" sz="800" b="1" dirty="0"/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139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11</a:t>
                      </a:r>
                      <a:endParaRPr lang="ru-RU" sz="800" b="1" dirty="0"/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81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8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0000"/>
                          </a:solidFill>
                          <a:latin typeface="+mn-lt"/>
                        </a:rPr>
                        <a:t>Лейкоз крупного рогатого скота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-</a:t>
                      </a:r>
                      <a:endParaRPr lang="ru-RU" sz="800" b="1" dirty="0"/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136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-</a:t>
                      </a:r>
                      <a:endParaRPr lang="ru-RU" sz="800" b="1" dirty="0"/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24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59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0000"/>
                          </a:solidFill>
                          <a:latin typeface="+mn-lt"/>
                        </a:rPr>
                        <a:t>Парагрипп -3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-</a:t>
                      </a:r>
                      <a:endParaRPr lang="ru-RU" sz="800" b="1" dirty="0"/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139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-</a:t>
                      </a:r>
                      <a:endParaRPr lang="ru-RU" sz="800" b="1" dirty="0"/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105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59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0000"/>
                          </a:solidFill>
                          <a:latin typeface="+mn-lt"/>
                        </a:rPr>
                        <a:t>Лептоспироз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1431</a:t>
                      </a:r>
                      <a:endParaRPr lang="ru-RU" sz="800" b="1" dirty="0"/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7049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38</a:t>
                      </a:r>
                      <a:endParaRPr lang="ru-RU" sz="800" b="1" dirty="0"/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129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6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0000"/>
                          </a:solidFill>
                          <a:latin typeface="+mn-lt"/>
                        </a:rPr>
                        <a:t>Листериоз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-</a:t>
                      </a:r>
                      <a:endParaRPr lang="ru-RU" sz="800" b="1" dirty="0"/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906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-</a:t>
                      </a:r>
                      <a:endParaRPr lang="ru-RU" sz="800" b="1" dirty="0"/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1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6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Сальмонеллез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1024</a:t>
                      </a:r>
                      <a:endParaRPr lang="ru-RU" sz="800" b="1" dirty="0"/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2705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545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102</a:t>
                      </a:r>
                      <a:endParaRPr lang="ru-RU" sz="800" b="1" dirty="0"/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135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65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19061" y="2831484"/>
            <a:ext cx="43305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/>
              <a:t>Исследования </a:t>
            </a:r>
          </a:p>
          <a:p>
            <a:pPr algn="ctr"/>
            <a:r>
              <a:rPr lang="ru-RU" sz="1050" b="1" dirty="0" smtClean="0"/>
              <a:t>по напряженности иммунитета</a:t>
            </a:r>
            <a:endParaRPr lang="ru-RU" sz="105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45960" y="2554485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На 01.10.2015 г.</a:t>
            </a:r>
            <a:endParaRPr lang="ru-RU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5405" y="6248641"/>
            <a:ext cx="8811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Положительные исследования: по заболеваниям составляют 11,7 %</a:t>
            </a:r>
          </a:p>
          <a:p>
            <a:r>
              <a:rPr lang="ru-RU" sz="1200" b="1" dirty="0"/>
              <a:t> </a:t>
            </a:r>
            <a:r>
              <a:rPr lang="ru-RU" sz="1200" b="1" dirty="0" smtClean="0"/>
              <a:t>                                                     по низкой напряженности иммунитета – 17,8 %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2388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260648"/>
            <a:ext cx="8358214" cy="720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>
                  <a:alpha val="71000"/>
                </a:srgbClr>
              </a:gs>
              <a:gs pos="70000">
                <a:srgbClr val="C4D6EB">
                  <a:alpha val="51000"/>
                </a:srgbClr>
              </a:gs>
              <a:gs pos="100000">
                <a:srgbClr val="FFEBFA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ветеринарных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 </a:t>
            </a:r>
          </a:p>
          <a:p>
            <a:pPr lvl="0" algn="ctr"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проведении эпизоотологического мониторинга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9" name="Picture 9" descr="D:\ДОКУМЕНТЫ\СЦАЙТ\Наш бройлер 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0163"/>
            <a:ext cx="1241425" cy="12430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1"/>
          <p:cNvSpPr>
            <a:spLocks noChangeArrowheads="1"/>
          </p:cNvSpPr>
          <p:nvPr/>
        </p:nvSpPr>
        <p:spPr bwMode="auto">
          <a:xfrm>
            <a:off x="271752" y="1289199"/>
            <a:ext cx="2700000" cy="1440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4655" tIns="42328" rIns="84655" bIns="42328"/>
          <a:lstStyle/>
          <a:p>
            <a:pPr algn="ctr" defTabSz="914158"/>
            <a:r>
              <a:rPr lang="ru-RU" alt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Выявление заболеваний на территории области</a:t>
            </a:r>
          </a:p>
        </p:txBody>
      </p:sp>
      <p:sp>
        <p:nvSpPr>
          <p:cNvPr id="6" name="Овал 9"/>
          <p:cNvSpPr>
            <a:spLocks noChangeArrowheads="1"/>
          </p:cNvSpPr>
          <p:nvPr/>
        </p:nvSpPr>
        <p:spPr bwMode="auto">
          <a:xfrm>
            <a:off x="253496" y="3243904"/>
            <a:ext cx="2700000" cy="1440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4655" tIns="42328" rIns="84655" bIns="42328"/>
          <a:lstStyle/>
          <a:p>
            <a:pPr algn="ctr" defTabSz="914158"/>
            <a:r>
              <a:rPr lang="ru-RU" alt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</a:t>
            </a:r>
            <a:r>
              <a:rPr lang="ru-RU" alt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эффективности профилактических </a:t>
            </a:r>
            <a:r>
              <a:rPr lang="ru-RU" alt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</a:t>
            </a:r>
          </a:p>
        </p:txBody>
      </p:sp>
      <p:sp>
        <p:nvSpPr>
          <p:cNvPr id="8" name="Овал 10"/>
          <p:cNvSpPr>
            <a:spLocks noChangeArrowheads="1"/>
          </p:cNvSpPr>
          <p:nvPr/>
        </p:nvSpPr>
        <p:spPr bwMode="auto">
          <a:xfrm>
            <a:off x="271752" y="5092669"/>
            <a:ext cx="2700000" cy="1440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4655" tIns="42328" rIns="84655" bIns="42328"/>
          <a:lstStyle/>
          <a:p>
            <a:pPr algn="ctr" defTabSz="914158"/>
            <a:endParaRPr lang="ru-RU" alt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914158"/>
            <a:r>
              <a:rPr lang="ru-RU" alt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</a:t>
            </a:r>
            <a:endParaRPr lang="ru-RU" alt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914158"/>
            <a:r>
              <a:rPr lang="ru-RU" alt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эпизоотического </a:t>
            </a:r>
            <a:r>
              <a:rPr lang="ru-RU" alt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благополучия субъекта</a:t>
            </a:r>
          </a:p>
        </p:txBody>
      </p:sp>
      <p:sp>
        <p:nvSpPr>
          <p:cNvPr id="9" name="Скругленный прямоугольник 3"/>
          <p:cNvSpPr>
            <a:spLocks noChangeArrowheads="1"/>
          </p:cNvSpPr>
          <p:nvPr/>
        </p:nvSpPr>
        <p:spPr bwMode="auto">
          <a:xfrm>
            <a:off x="5100325" y="1273175"/>
            <a:ext cx="3780000" cy="72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4655" tIns="42328" rIns="84655" bIns="42328" anchor="ctr"/>
          <a:lstStyle/>
          <a:p>
            <a:pPr algn="ctr" defTabSz="914158"/>
            <a:r>
              <a:rPr lang="ru-RU" alt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Осуществление контрольно-надзорных мероприятий</a:t>
            </a:r>
            <a:r>
              <a:rPr lang="ru-RU" alt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alt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 ч. в рамках переданных полномочи</a:t>
            </a:r>
            <a:r>
              <a:rPr lang="ru-RU" altLang="ru-RU" sz="1200" b="1" dirty="0"/>
              <a:t>й</a:t>
            </a:r>
          </a:p>
        </p:txBody>
      </p:sp>
      <p:sp>
        <p:nvSpPr>
          <p:cNvPr id="10" name="Скругленный прямоугольник 20"/>
          <p:cNvSpPr>
            <a:spLocks noChangeArrowheads="1"/>
          </p:cNvSpPr>
          <p:nvPr/>
        </p:nvSpPr>
        <p:spPr bwMode="auto">
          <a:xfrm>
            <a:off x="5080159" y="2019121"/>
            <a:ext cx="3780000" cy="72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4655" tIns="42328" rIns="84655" bIns="42328" anchor="ctr"/>
          <a:lstStyle/>
          <a:p>
            <a:pPr algn="ctr" defTabSz="914158"/>
            <a:r>
              <a:rPr lang="ru-RU" alt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комплекса ветеринарно-санитарных мероприятий </a:t>
            </a:r>
            <a:endParaRPr lang="ru-RU" alt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914158"/>
            <a:r>
              <a:rPr lang="ru-RU" alt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т.ч. карантин</a:t>
            </a:r>
            <a:r>
              <a:rPr lang="ru-RU" alt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ограничения)</a:t>
            </a:r>
          </a:p>
        </p:txBody>
      </p:sp>
      <p:sp>
        <p:nvSpPr>
          <p:cNvPr id="13" name="Скругленный прямоугольник 21"/>
          <p:cNvSpPr>
            <a:spLocks noChangeArrowheads="1"/>
          </p:cNvSpPr>
          <p:nvPr/>
        </p:nvSpPr>
        <p:spPr bwMode="auto">
          <a:xfrm>
            <a:off x="5100325" y="3603904"/>
            <a:ext cx="3780000" cy="720000"/>
          </a:xfrm>
          <a:prstGeom prst="roundRect">
            <a:avLst>
              <a:gd name="adj" fmla="val 16667"/>
            </a:avLst>
          </a:prstGeom>
          <a:ln w="9525" algn="ctr">
            <a:solidFill>
              <a:schemeClr val="bg2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lIns="84655" tIns="42328" rIns="84655" bIns="42328" anchor="ctr"/>
          <a:lstStyle/>
          <a:p>
            <a:pPr algn="ctr" defTabSz="914158"/>
            <a:r>
              <a:rPr lang="ru-RU" alt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Определение причин низкой напряженности иммунитета и пути устранения сложившейся ситуации</a:t>
            </a:r>
          </a:p>
        </p:txBody>
      </p:sp>
      <p:sp>
        <p:nvSpPr>
          <p:cNvPr id="14" name="Скругленный прямоугольник 22"/>
          <p:cNvSpPr>
            <a:spLocks noChangeArrowheads="1"/>
          </p:cNvSpPr>
          <p:nvPr/>
        </p:nvSpPr>
        <p:spPr bwMode="auto">
          <a:xfrm>
            <a:off x="5080159" y="5452669"/>
            <a:ext cx="3780000" cy="72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4655" tIns="42328" rIns="84655" bIns="42328" anchor="ctr"/>
          <a:lstStyle/>
          <a:p>
            <a:pPr algn="ctr" defTabSz="914158"/>
            <a:r>
              <a:rPr lang="ru-RU" alt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Продолжение </a:t>
            </a:r>
          </a:p>
          <a:p>
            <a:pPr algn="ctr" defTabSz="914158"/>
            <a:r>
              <a:rPr lang="ru-RU" alt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проведения мониторинга</a:t>
            </a:r>
            <a:endParaRPr lang="ru-RU" alt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трелка вправо с вырезом 2"/>
          <p:cNvSpPr/>
          <p:nvPr/>
        </p:nvSpPr>
        <p:spPr>
          <a:xfrm>
            <a:off x="3203848" y="1829179"/>
            <a:ext cx="1584176" cy="36004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с вырезом 16"/>
          <p:cNvSpPr/>
          <p:nvPr/>
        </p:nvSpPr>
        <p:spPr>
          <a:xfrm>
            <a:off x="3203848" y="3783884"/>
            <a:ext cx="1584176" cy="36004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3203848" y="5632649"/>
            <a:ext cx="1584176" cy="36004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03847" y="214828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ветеринарии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32604" y="1350631"/>
            <a:ext cx="2126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Россельхознадзора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71752" y="3154310"/>
            <a:ext cx="2126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Россельхознадзора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42995" y="422223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ветеринарии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32604" y="5098669"/>
            <a:ext cx="2126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Россельхознадзора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42995" y="599268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ветеринарии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6D15F-F2C5-49E3-8917-49CB2797886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224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0" y="260648"/>
            <a:ext cx="9126694" cy="720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>
                  <a:alpha val="71000"/>
                </a:srgbClr>
              </a:gs>
              <a:gs pos="70000">
                <a:srgbClr val="C4D6EB">
                  <a:alpha val="51000"/>
                </a:srgbClr>
              </a:gs>
              <a:gs pos="100000">
                <a:srgbClr val="FFEBFA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7655" name="Picture 9" descr="D:\ДОКУМЕНТЫ\СЦАЙТ\Наш бройлер 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900" y="30163"/>
            <a:ext cx="982638" cy="9838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42844" y="303956"/>
            <a:ext cx="8001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Определение направлений проведения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пищевого мониторинга</a:t>
            </a:r>
          </a:p>
        </p:txBody>
      </p:sp>
      <p:sp>
        <p:nvSpPr>
          <p:cNvPr id="8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A2D5E470-8C0F-46B5-869D-CAD1AC2AD4BC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77889" y="1085706"/>
            <a:ext cx="3481444" cy="32707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мониторинг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38459" y="1491283"/>
            <a:ext cx="2021773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</a:rPr>
              <a:t>Продукция ТС</a:t>
            </a:r>
          </a:p>
          <a:p>
            <a:pPr algn="ctr"/>
            <a:r>
              <a:rPr lang="ru-RU" sz="1200" b="1" dirty="0" smtClean="0">
                <a:solidFill>
                  <a:schemeClr val="bg2"/>
                </a:solidFill>
              </a:rPr>
              <a:t> (3%)</a:t>
            </a:r>
            <a:endParaRPr lang="ru-RU" sz="1200" b="1" dirty="0">
              <a:solidFill>
                <a:schemeClr val="bg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04248" y="1491283"/>
            <a:ext cx="2160239" cy="4320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</a:rPr>
              <a:t>Импортная продукция (1%)</a:t>
            </a:r>
            <a:endParaRPr lang="ru-RU" sz="1200" b="1" dirty="0">
              <a:solidFill>
                <a:schemeClr val="bg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6536" y="1491283"/>
            <a:ext cx="4293736" cy="432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</a:rPr>
              <a:t>Отечественная продукция </a:t>
            </a:r>
          </a:p>
          <a:p>
            <a:pPr algn="ctr"/>
            <a:r>
              <a:rPr lang="ru-RU" sz="1200" b="1" dirty="0" smtClean="0">
                <a:solidFill>
                  <a:schemeClr val="bg2"/>
                </a:solidFill>
              </a:rPr>
              <a:t> (96%)</a:t>
            </a:r>
            <a:endParaRPr lang="ru-RU" sz="1200" b="1" dirty="0">
              <a:solidFill>
                <a:schemeClr val="bg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04249" y="2900948"/>
            <a:ext cx="1339652" cy="6903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Молочная</a:t>
            </a:r>
          </a:p>
          <a:p>
            <a:pPr algn="ctr"/>
            <a:r>
              <a:rPr lang="ru-RU" sz="1200" b="1" dirty="0"/>
              <a:t>Мясная</a:t>
            </a:r>
          </a:p>
          <a:p>
            <a:pPr algn="ctr"/>
            <a:r>
              <a:rPr lang="ru-RU" sz="1200" b="1" dirty="0"/>
              <a:t>Рыбная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2843" y="2336491"/>
            <a:ext cx="1957121" cy="432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Производство (85%)</a:t>
            </a:r>
            <a:endParaRPr lang="ru-RU" sz="12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346744" y="2360646"/>
            <a:ext cx="2101309" cy="3819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Потребление </a:t>
            </a:r>
          </a:p>
          <a:p>
            <a:pPr algn="ctr"/>
            <a:r>
              <a:rPr lang="ru-RU" sz="1200" b="1" dirty="0" smtClean="0"/>
              <a:t>(11%)</a:t>
            </a:r>
            <a:endParaRPr lang="ru-RU" sz="12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42843" y="2852937"/>
            <a:ext cx="4305210" cy="20882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ru-RU" sz="1200" b="1" dirty="0" smtClean="0"/>
              <a:t>Мясо, субпродукты</a:t>
            </a:r>
            <a:r>
              <a:rPr lang="ru-RU" sz="1200" b="1" dirty="0"/>
              <a:t>, мясная </a:t>
            </a:r>
            <a:r>
              <a:rPr lang="ru-RU" sz="1200" b="1" dirty="0" smtClean="0"/>
              <a:t>продукция птицы, свинина, говядина, баранина, кролика, диких животных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200" b="1" dirty="0" smtClean="0"/>
              <a:t>Молоко и молочная продукция</a:t>
            </a:r>
            <a:endParaRPr lang="ru-RU" sz="1200" b="1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b="1" dirty="0" smtClean="0"/>
              <a:t>Рыба </a:t>
            </a:r>
            <a:r>
              <a:rPr lang="ru-RU" sz="1200" b="1" dirty="0"/>
              <a:t>и рыбопродукция, аквакультура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200" b="1" dirty="0"/>
              <a:t>Мед и продукты пчеловодства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200" b="1" dirty="0"/>
              <a:t>Яйцо, меланж, яичный порошок, яйцепродукция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200" b="1" dirty="0" smtClean="0"/>
              <a:t>Биоматериал</a:t>
            </a:r>
            <a:endParaRPr lang="ru-RU" sz="1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642461" y="2900947"/>
            <a:ext cx="2017771" cy="88809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Молочная</a:t>
            </a:r>
          </a:p>
          <a:p>
            <a:pPr algn="ctr"/>
            <a:r>
              <a:rPr lang="ru-RU" sz="1200" b="1" dirty="0" smtClean="0"/>
              <a:t>Мясная</a:t>
            </a:r>
          </a:p>
          <a:p>
            <a:pPr algn="ctr"/>
            <a:r>
              <a:rPr lang="ru-RU" sz="1200" b="1" dirty="0" smtClean="0"/>
              <a:t>Рыбная</a:t>
            </a:r>
            <a:endParaRPr lang="ru-RU" sz="1200" b="1" dirty="0"/>
          </a:p>
        </p:txBody>
      </p:sp>
      <p:sp>
        <p:nvSpPr>
          <p:cNvPr id="3" name="Стрелка вправо с вырезом 2"/>
          <p:cNvSpPr/>
          <p:nvPr/>
        </p:nvSpPr>
        <p:spPr>
          <a:xfrm rot="6826886">
            <a:off x="1033367" y="1904078"/>
            <a:ext cx="402532" cy="362125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с вырезом 42"/>
          <p:cNvSpPr/>
          <p:nvPr/>
        </p:nvSpPr>
        <p:spPr>
          <a:xfrm rot="3500476">
            <a:off x="2995044" y="1955632"/>
            <a:ext cx="402532" cy="362125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с вырезом 43"/>
          <p:cNvSpPr/>
          <p:nvPr/>
        </p:nvSpPr>
        <p:spPr>
          <a:xfrm rot="5400000">
            <a:off x="7678744" y="1942671"/>
            <a:ext cx="402532" cy="362125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с вырезом 44"/>
          <p:cNvSpPr/>
          <p:nvPr/>
        </p:nvSpPr>
        <p:spPr>
          <a:xfrm rot="5400000">
            <a:off x="5395986" y="1955632"/>
            <a:ext cx="402532" cy="362125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638459" y="2371299"/>
            <a:ext cx="2021773" cy="38198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потребление</a:t>
            </a:r>
            <a:endParaRPr lang="ru-RU" sz="12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804248" y="2386554"/>
            <a:ext cx="2160239" cy="38198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потребление</a:t>
            </a:r>
            <a:endParaRPr lang="ru-RU" sz="1200" b="1" dirty="0"/>
          </a:p>
        </p:txBody>
      </p:sp>
      <p:sp>
        <p:nvSpPr>
          <p:cNvPr id="53" name="Цилиндр 52"/>
          <p:cNvSpPr/>
          <p:nvPr/>
        </p:nvSpPr>
        <p:spPr>
          <a:xfrm>
            <a:off x="6870453" y="4759358"/>
            <a:ext cx="383544" cy="692331"/>
          </a:xfrm>
          <a:prstGeom prst="ca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Цилиндр 53"/>
          <p:cNvSpPr/>
          <p:nvPr/>
        </p:nvSpPr>
        <p:spPr>
          <a:xfrm>
            <a:off x="7315404" y="4782035"/>
            <a:ext cx="383544" cy="692331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Цилиндр 54"/>
          <p:cNvSpPr/>
          <p:nvPr/>
        </p:nvSpPr>
        <p:spPr>
          <a:xfrm>
            <a:off x="7760356" y="5082916"/>
            <a:ext cx="383544" cy="369689"/>
          </a:xfrm>
          <a:prstGeom prst="ca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Цилиндр 55"/>
          <p:cNvSpPr/>
          <p:nvPr/>
        </p:nvSpPr>
        <p:spPr>
          <a:xfrm>
            <a:off x="251520" y="6448281"/>
            <a:ext cx="383544" cy="188653"/>
          </a:xfrm>
          <a:prstGeom prst="ca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Цилиндр 57"/>
          <p:cNvSpPr/>
          <p:nvPr/>
        </p:nvSpPr>
        <p:spPr>
          <a:xfrm>
            <a:off x="5404567" y="6150094"/>
            <a:ext cx="383544" cy="154508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Цилиндр 58"/>
          <p:cNvSpPr/>
          <p:nvPr/>
        </p:nvSpPr>
        <p:spPr>
          <a:xfrm>
            <a:off x="5390907" y="6448282"/>
            <a:ext cx="383544" cy="188653"/>
          </a:xfrm>
          <a:prstGeom prst="ca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001493"/>
              </p:ext>
            </p:extLst>
          </p:nvPr>
        </p:nvGraphicFramePr>
        <p:xfrm>
          <a:off x="5292080" y="5821361"/>
          <a:ext cx="3600400" cy="815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271858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            </a:t>
                      </a:r>
                      <a:r>
                        <a:rPr lang="ru-RU" sz="1000" b="1" dirty="0" smtClean="0"/>
                        <a:t>микробиологические</a:t>
                      </a:r>
                      <a:r>
                        <a:rPr lang="ru-RU" sz="1000" b="1" baseline="0" dirty="0" smtClean="0"/>
                        <a:t> исследования</a:t>
                      </a:r>
                      <a:endParaRPr lang="ru-RU" sz="1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0"/>
                      </a:srgbClr>
                    </a:solidFill>
                  </a:tcPr>
                </a:tc>
              </a:tr>
              <a:tr h="271858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           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химико-токсикология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0"/>
                      </a:srgbClr>
                    </a:solidFill>
                  </a:tcPr>
                </a:tc>
              </a:tr>
              <a:tr h="271858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           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идентификация продукции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685" y="5876296"/>
            <a:ext cx="40798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Цилиндр 59"/>
          <p:cNvSpPr/>
          <p:nvPr/>
        </p:nvSpPr>
        <p:spPr>
          <a:xfrm>
            <a:off x="2754100" y="6261156"/>
            <a:ext cx="383544" cy="383748"/>
          </a:xfrm>
          <a:prstGeom prst="ca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Цилиндр 61"/>
          <p:cNvSpPr/>
          <p:nvPr/>
        </p:nvSpPr>
        <p:spPr>
          <a:xfrm>
            <a:off x="737859" y="5096463"/>
            <a:ext cx="383544" cy="1540472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Цилиндр 62"/>
          <p:cNvSpPr/>
          <p:nvPr/>
        </p:nvSpPr>
        <p:spPr>
          <a:xfrm>
            <a:off x="3273019" y="5318474"/>
            <a:ext cx="383544" cy="1326430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Цилиндр 63"/>
          <p:cNvSpPr/>
          <p:nvPr/>
        </p:nvSpPr>
        <p:spPr>
          <a:xfrm>
            <a:off x="5634200" y="4759359"/>
            <a:ext cx="383544" cy="692331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Цилиндр 64"/>
          <p:cNvSpPr/>
          <p:nvPr/>
        </p:nvSpPr>
        <p:spPr>
          <a:xfrm>
            <a:off x="5113057" y="4778625"/>
            <a:ext cx="383544" cy="692331"/>
          </a:xfrm>
          <a:prstGeom prst="ca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Цилиндр 65"/>
          <p:cNvSpPr/>
          <p:nvPr/>
        </p:nvSpPr>
        <p:spPr>
          <a:xfrm>
            <a:off x="6102343" y="5096463"/>
            <a:ext cx="383544" cy="377306"/>
          </a:xfrm>
          <a:prstGeom prst="ca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Цилиндр 66"/>
          <p:cNvSpPr/>
          <p:nvPr/>
        </p:nvSpPr>
        <p:spPr>
          <a:xfrm>
            <a:off x="3738634" y="6419069"/>
            <a:ext cx="383544" cy="217865"/>
          </a:xfrm>
          <a:prstGeom prst="ca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284405" y="2900948"/>
            <a:ext cx="680081" cy="6903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ПП</a:t>
            </a:r>
          </a:p>
          <a:p>
            <a:pPr algn="ctr"/>
            <a:r>
              <a:rPr lang="ru-RU" sz="1200" b="1" dirty="0" smtClean="0"/>
              <a:t>СВХ</a:t>
            </a:r>
            <a:endParaRPr lang="ru-RU" sz="1200" b="1" dirty="0"/>
          </a:p>
        </p:txBody>
      </p:sp>
      <p:sp>
        <p:nvSpPr>
          <p:cNvPr id="39" name="Стрелка вправо с вырезом 38"/>
          <p:cNvSpPr/>
          <p:nvPr/>
        </p:nvSpPr>
        <p:spPr>
          <a:xfrm rot="5400000">
            <a:off x="8287667" y="3954984"/>
            <a:ext cx="653519" cy="362125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Цилиндр 39"/>
          <p:cNvSpPr/>
          <p:nvPr/>
        </p:nvSpPr>
        <p:spPr>
          <a:xfrm>
            <a:off x="8284406" y="4792239"/>
            <a:ext cx="680080" cy="692331"/>
          </a:xfrm>
          <a:prstGeom prst="ca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ГЗ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9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364500"/>
              </p:ext>
            </p:extLst>
          </p:nvPr>
        </p:nvGraphicFramePr>
        <p:xfrm>
          <a:off x="133826" y="1078386"/>
          <a:ext cx="8893653" cy="5679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7773"/>
                <a:gridCol w="1728192"/>
                <a:gridCol w="1651676"/>
                <a:gridCol w="1750348"/>
                <a:gridCol w="1629520"/>
                <a:gridCol w="1296144"/>
              </a:tblGrid>
              <a:tr h="22601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животного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718" marR="19718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Применяемые  препараты в разрезе видов животных и фармгрупп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718" marR="1971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Антибактериальные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718" marR="1971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Антигельмининтики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718" marR="19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Гормональные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718" marR="19718" marT="0" marB="0"/>
                </a:tc>
              </a:tr>
              <a:tr h="1420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КРС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718" marR="19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Фторхинолоны</a:t>
                      </a:r>
                      <a:endParaRPr lang="ru-RU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Флорокс, Энромаг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Пенициллины</a:t>
                      </a:r>
                      <a:endParaRPr lang="ru-RU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Бициллин,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бициллин 3 бензилпенициллина натриевая соль, амоксициллин,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Мамифорт,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Клоксавет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718" marR="1971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Аминогликозиды</a:t>
                      </a:r>
                      <a:endParaRPr lang="ru-RU" sz="11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гентамицин стрептомицин Эндотетрамаг-Т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Цефалоспорины</a:t>
                      </a:r>
                      <a:endParaRPr lang="ru-RU" sz="11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Метрекур (Цефапирин)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718" marR="19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Макролиды </a:t>
                      </a:r>
                      <a:endParaRPr lang="ru-RU" sz="11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Фармазин, сульфитритин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Тетрациклины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нитокс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Комплексные</a:t>
                      </a:r>
                      <a:endParaRPr lang="ru-RU" sz="11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Мастиет-форте,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Пилтомаст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718" marR="19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Тетрамизол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Альбендазол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Фенбендазол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718" marR="19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Октапептид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Окситоцин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spc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Простагландин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Эстрофан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Гонадотропин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Сурфагон </a:t>
                      </a: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Фертагил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Хорулон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718" marR="19718" marT="0" marB="0"/>
                </a:tc>
              </a:tr>
              <a:tr h="2178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Свиньи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718" marR="19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Пенициллины</a:t>
                      </a:r>
                      <a:endParaRPr lang="ru-RU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Амоксициллин, Бетамокс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Фторхинолоны</a:t>
                      </a:r>
                      <a:endParaRPr lang="ru-RU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Диспаркол, Фармазин,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Энроксил, Энрофлон, Байтрил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Тетрациклины</a:t>
                      </a:r>
                      <a:endParaRPr lang="ru-RU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Окситет,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Окситетрациклина 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Гидрохлорид, Окситетрациклин Ткситетрамаг,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Доксициклин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718" marR="1971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Фениколы</a:t>
                      </a:r>
                      <a:r>
                        <a:rPr lang="ru-RU" sz="11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Флорокс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Аминогликозиды</a:t>
                      </a:r>
                      <a:endParaRPr lang="ru-RU" sz="11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Гентамицин, Стрептомицин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Плевромутилины</a:t>
                      </a:r>
                      <a:endParaRPr lang="ru-RU" sz="11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Тиалонг, Денагард (тиамулин)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Рифампицины</a:t>
                      </a:r>
                      <a:endParaRPr lang="ru-RU" sz="11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Рифициклин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Полипептиды</a:t>
                      </a:r>
                      <a:endParaRPr lang="ru-RU" sz="11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Колистин</a:t>
                      </a:r>
                    </a:p>
                  </a:txBody>
                  <a:tcPr marL="19718" marR="19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Метронидазол</a:t>
                      </a:r>
                      <a:endParaRPr lang="ru-RU" sz="11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Метронид, метронидазол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Пенициллины</a:t>
                      </a:r>
                      <a:endParaRPr lang="ru-RU" sz="11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Ампициллин,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Оксиклав</a:t>
                      </a:r>
                      <a:endParaRPr lang="ru-RU" sz="11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Комплексные</a:t>
                      </a:r>
                      <a:endParaRPr lang="ru-RU" sz="11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Тиациклин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Гентам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Комбикел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Сульфетрисан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Гентамокс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Линкоспек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718" marR="19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Альбендазол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Фенбендазол </a:t>
                      </a: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Баймек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Байтрил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Торукокс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Фенбазен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Фенбенгран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Спектратил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Тетрамизол 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718" marR="19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Октапептид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Окситоцин,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spc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Простагландин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Эстрофан,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Магэстрофан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Глюкокортикостироид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Дексафорт 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Гонадотропин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Фоллимаг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718" marR="19718" marT="0" marB="0"/>
                </a:tc>
              </a:tr>
              <a:tr h="1243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Птица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718" marR="19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Фторхинолоны</a:t>
                      </a:r>
                      <a:endParaRPr lang="ru-RU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Энрофлон, Офлоксацин, Ципрон, </a:t>
                      </a: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Биоэнрокол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Кинокол,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Энрофлон-к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Пенициллины</a:t>
                      </a:r>
                      <a:endParaRPr lang="ru-RU" sz="11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Амоксициллин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718" marR="1971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Аминогликозиды</a:t>
                      </a:r>
                      <a:endParaRPr lang="ru-RU" sz="11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Гентамицин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Полипептиды</a:t>
                      </a:r>
                      <a:endParaRPr lang="ru-RU" sz="11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Колистин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Макролиды </a:t>
                      </a:r>
                      <a:endParaRPr lang="ru-RU" sz="11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Эриторомицин,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Тилозин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718" marR="19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Тетрациклины</a:t>
                      </a:r>
                      <a:endParaRPr lang="ru-RU" sz="11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Энроколи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Комплексные</a:t>
                      </a:r>
                      <a:endParaRPr lang="ru-RU" sz="11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Эриприм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(Фторхинолоны, Сульфаниламиды)</a:t>
                      </a:r>
                      <a:endParaRPr lang="ru-RU" sz="11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718" marR="19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Тетрамизол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Альбендазол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718" marR="19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718" marR="19718" marT="0" marB="0"/>
                </a:tc>
              </a:tr>
              <a:tr h="376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Пчелы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718" marR="19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Формамидины </a:t>
                      </a:r>
                      <a:endParaRPr lang="ru-RU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Бипин, Амитраз </a:t>
                      </a:r>
                    </a:p>
                  </a:txBody>
                  <a:tcPr marL="19718" marR="1971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Нитрофураны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Ноземацид 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718" marR="19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Пиретроиды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Аква-фло флювалинт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718" marR="19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718" marR="19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718" marR="19718" marT="0" marB="0"/>
                </a:tc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17306" y="214290"/>
            <a:ext cx="9126694" cy="76643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>
                  <a:alpha val="71000"/>
                </a:srgbClr>
              </a:gs>
              <a:gs pos="70000">
                <a:srgbClr val="C4D6EB">
                  <a:alpha val="51000"/>
                </a:srgbClr>
              </a:gs>
              <a:gs pos="100000">
                <a:srgbClr val="FFEBFA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7655" name="Picture 9" descr="D:\ДОКУМЕНТЫ\СЦАЙТ\Наш бройлер 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810" y="30163"/>
            <a:ext cx="1046885" cy="10482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A2D5E470-8C0F-46B5-869D-CAD1AC2AD4BC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42844" y="293747"/>
            <a:ext cx="8001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Информация об основных группах лекарственных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средств, планируемых к применению в 2016 году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4578" name="Picture 2" descr="http://img-fotki.yandex.ru/get/9832/167562796.ec/0_d5120_1c2e018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47" y="5517232"/>
            <a:ext cx="596704" cy="52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farm-cartoon-animals.clipartonline.net/_/rsrc/1395174152544/Funny-Cartoon-Pigs/cartoon-pig-clipart_7.png?height=320&amp;width=320&amp;height=400&amp;width=4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4" y="3717032"/>
            <a:ext cx="732905" cy="73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effetmer.e.f.pic.centerblog.net/o/5bdbb9c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6" y="2060849"/>
            <a:ext cx="821884" cy="68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http://www.playcast.ru/uploads/2014/08/12/948792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51" y="6462411"/>
            <a:ext cx="506069" cy="27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60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067762"/>
              </p:ext>
            </p:extLst>
          </p:nvPr>
        </p:nvGraphicFramePr>
        <p:xfrm>
          <a:off x="85691" y="980728"/>
          <a:ext cx="8929718" cy="5239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101"/>
                <a:gridCol w="2736304"/>
                <a:gridCol w="1800200"/>
                <a:gridCol w="1779113"/>
              </a:tblGrid>
              <a:tr h="40546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ФГБУ</a:t>
                      </a:r>
                      <a:r>
                        <a:rPr lang="ru-RU" sz="1200" baseline="0" dirty="0" smtClean="0"/>
                        <a:t> «БМВЛ»</a:t>
                      </a:r>
                      <a:endParaRPr lang="ru-RU" sz="1200" dirty="0" smtClean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000" dirty="0" smtClean="0"/>
                        <a:t>В ФГБУ «ВГНКИ»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Дополнительно необходимо</a:t>
                      </a:r>
                      <a:endParaRPr lang="ru-RU" sz="10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4834354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800" b="1" dirty="0" smtClean="0"/>
                        <a:t>А1</a:t>
                      </a:r>
                      <a:r>
                        <a:rPr lang="ru-RU" sz="800" dirty="0" smtClean="0"/>
                        <a:t> </a:t>
                      </a:r>
                      <a:r>
                        <a:rPr lang="ru-RU" sz="800" b="1" dirty="0" smtClean="0"/>
                        <a:t>Стильбены</a:t>
                      </a:r>
                      <a:r>
                        <a:rPr lang="ru-RU" sz="800" dirty="0" smtClean="0"/>
                        <a:t>:диэтилтильбестрол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800" b="1" dirty="0" smtClean="0"/>
                        <a:t>А3</a:t>
                      </a:r>
                      <a:r>
                        <a:rPr lang="ru-RU" sz="800" dirty="0" smtClean="0"/>
                        <a:t> </a:t>
                      </a:r>
                      <a:r>
                        <a:rPr lang="ru-RU" sz="800" b="1" dirty="0" smtClean="0"/>
                        <a:t>Стероиды:</a:t>
                      </a:r>
                      <a:r>
                        <a:rPr lang="ru-RU" sz="800" dirty="0" smtClean="0"/>
                        <a:t>19 Нор-тестостерон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800" b="1" dirty="0" smtClean="0"/>
                        <a:t>А4</a:t>
                      </a:r>
                      <a:r>
                        <a:rPr lang="ru-RU" sz="800" dirty="0" smtClean="0"/>
                        <a:t> </a:t>
                      </a:r>
                      <a:r>
                        <a:rPr lang="ru-RU" sz="800" b="1" baseline="0" dirty="0" smtClean="0"/>
                        <a:t>Л</a:t>
                      </a:r>
                      <a:r>
                        <a:rPr lang="ru-RU" sz="800" b="1" dirty="0" smtClean="0"/>
                        <a:t>актоны</a:t>
                      </a:r>
                      <a:r>
                        <a:rPr lang="ru-RU" sz="800" b="1" baseline="0" dirty="0" smtClean="0"/>
                        <a:t> р</a:t>
                      </a:r>
                      <a:r>
                        <a:rPr lang="ru-RU" sz="800" b="1" dirty="0" smtClean="0"/>
                        <a:t>езарциловой</a:t>
                      </a:r>
                      <a:r>
                        <a:rPr lang="ru-RU" sz="800" b="1" baseline="0" dirty="0" smtClean="0"/>
                        <a:t> кислоты: </a:t>
                      </a:r>
                      <a:r>
                        <a:rPr lang="ru-RU" sz="800" baseline="0" dirty="0" smtClean="0"/>
                        <a:t>зеранол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800" b="1" baseline="0" dirty="0" smtClean="0"/>
                        <a:t>А5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b="1" baseline="0" dirty="0" smtClean="0"/>
                        <a:t>Бета-агонист:</a:t>
                      </a:r>
                      <a:r>
                        <a:rPr lang="ru-RU" sz="800" baseline="0" dirty="0" smtClean="0"/>
                        <a:t> кленбутерол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l-GR" sz="800" b="1" baseline="0" dirty="0" smtClean="0"/>
                        <a:t>β-</a:t>
                      </a:r>
                      <a:r>
                        <a:rPr lang="ru-RU" sz="800" b="1" baseline="0" dirty="0" smtClean="0"/>
                        <a:t>адреностимуляторы: </a:t>
                      </a:r>
                      <a:r>
                        <a:rPr lang="ru-RU" sz="800" baseline="0" dirty="0" smtClean="0"/>
                        <a:t>Рактопамин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800" b="1" baseline="0" dirty="0" smtClean="0"/>
                        <a:t>А6   Амфениколы: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b="1" baseline="0" dirty="0" smtClean="0">
                          <a:solidFill>
                            <a:srgbClr val="FF0000"/>
                          </a:solidFill>
                        </a:rPr>
                        <a:t>Хлорамфеникол, Флофеникол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800" b="1" baseline="0" dirty="0" smtClean="0"/>
                        <a:t>Нитроимидазолы: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b="1" baseline="0" dirty="0" smtClean="0">
                          <a:solidFill>
                            <a:srgbClr val="FF0000"/>
                          </a:solidFill>
                        </a:rPr>
                        <a:t>Метронидазол, </a:t>
                      </a:r>
                      <a:r>
                        <a:rPr lang="ru-RU" sz="800" baseline="0" dirty="0" smtClean="0"/>
                        <a:t>Ипронидазол, Диметридазол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800" b="1" baseline="0" dirty="0" smtClean="0"/>
                        <a:t>Нитрофураны: </a:t>
                      </a:r>
                      <a:r>
                        <a:rPr lang="ru-RU" sz="800" b="1" baseline="0" dirty="0" smtClean="0">
                          <a:solidFill>
                            <a:srgbClr val="FF0000"/>
                          </a:solidFill>
                        </a:rPr>
                        <a:t>АН</a:t>
                      </a:r>
                      <a:r>
                        <a:rPr lang="en-US" sz="800" b="1" baseline="0" dirty="0" smtClean="0">
                          <a:solidFill>
                            <a:srgbClr val="FF0000"/>
                          </a:solidFill>
                        </a:rPr>
                        <a:t>D, </a:t>
                      </a:r>
                      <a:r>
                        <a:rPr lang="ru-RU" sz="800" b="1" baseline="0" dirty="0" smtClean="0">
                          <a:solidFill>
                            <a:srgbClr val="FF0000"/>
                          </a:solidFill>
                        </a:rPr>
                        <a:t>АМО</a:t>
                      </a:r>
                      <a:r>
                        <a:rPr lang="en-US" sz="800" b="1" baseline="0" dirty="0" smtClean="0">
                          <a:solidFill>
                            <a:srgbClr val="FF0000"/>
                          </a:solidFill>
                        </a:rPr>
                        <a:t>Z, </a:t>
                      </a:r>
                      <a:r>
                        <a:rPr lang="ru-RU" sz="800" b="1" baseline="0" dirty="0" smtClean="0">
                          <a:solidFill>
                            <a:srgbClr val="FF0000"/>
                          </a:solidFill>
                        </a:rPr>
                        <a:t>АО</a:t>
                      </a:r>
                      <a:r>
                        <a:rPr lang="en-US" sz="800" b="1" baseline="0" dirty="0" smtClean="0">
                          <a:solidFill>
                            <a:srgbClr val="FF0000"/>
                          </a:solidFill>
                        </a:rPr>
                        <a:t>Z,SE</a:t>
                      </a:r>
                      <a:r>
                        <a:rPr lang="ru-RU" sz="800" b="1" baseline="0" dirty="0" smtClean="0">
                          <a:solidFill>
                            <a:srgbClr val="FF0000"/>
                          </a:solidFill>
                        </a:rPr>
                        <a:t>М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В1</a:t>
                      </a:r>
                      <a:r>
                        <a:rPr lang="ru-RU" sz="800" dirty="0" smtClean="0"/>
                        <a:t> (антибактериальные):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Сульфаниламиды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Сульфаметазин,</a:t>
                      </a:r>
                      <a:r>
                        <a:rPr lang="ru-RU" sz="800" b="0" dirty="0" smtClean="0"/>
                        <a:t> С</a:t>
                      </a:r>
                      <a:r>
                        <a:rPr lang="ru-RU" sz="800" dirty="0" smtClean="0"/>
                        <a:t>ульфапиридин, Сульфадиазин, </a:t>
                      </a:r>
                      <a:r>
                        <a:rPr lang="ru-RU" sz="800" b="0" dirty="0" smtClean="0">
                          <a:solidFill>
                            <a:schemeClr val="bg2"/>
                          </a:solidFill>
                        </a:rPr>
                        <a:t>Сульфаметоксипиридозин,  </a:t>
                      </a:r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Триметоприм, Сульфадиметоксин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Аминогликозиды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Стрептомицин, Гентамицин,  Неомицин, Спектиномицин</a:t>
                      </a:r>
                      <a:r>
                        <a:rPr lang="ru-RU" sz="800" dirty="0" smtClean="0"/>
                        <a:t>, Амикацин, Апрамицин, Дигидрострептомицин, Канамицин, Паромицин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В1    В-лактамы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Пенициллин, Амоксициллин, Ампициллин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Хинолоны: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фторхинолоны Ципрофлоксацин, Оксолиновая  кислота, Дифлоксацин, Марбофлоксацин, Офлоксацин, орфлоксацин,Ломефлоксацин, Сарафлоксацин, Налидиксиловая  кислота,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Энрофлоксацин,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Данофлоксацин, Флумекин,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Препараты хиноксалинового ряда: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хиноксалин-2 карбоновая кислота, 3-метилхиноксалин-2- карбоновая кислота, 1,4-бисдезоксикарбадокс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Тетрациклиновая группа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Тетрациклин, хлортетрациклин, доксициклин, окситетрациклин</a:t>
                      </a:r>
                      <a:endParaRPr lang="ru-RU" sz="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800" b="1" dirty="0" smtClean="0"/>
                        <a:t>В2а  Антигельминтные препараты</a:t>
                      </a:r>
                      <a:endParaRPr lang="ru-RU" sz="800" b="0" dirty="0" smtClean="0"/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800" dirty="0" smtClean="0"/>
                        <a:t>2-аминофлубендазол, 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800" dirty="0" smtClean="0"/>
                        <a:t>5-гидрокситиабендазол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800" dirty="0" smtClean="0"/>
                        <a:t>Альбендазол,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Альбендазоле-2-аминосульфон гидрохлорид, Альбендазол-сульфоксид, Альбендазол-сульфон, Камбендазол, Кетотриклабендазол, Клорсулон, Клосантел,</a:t>
                      </a:r>
                      <a:r>
                        <a:rPr lang="ru-RU" sz="800" baseline="0" dirty="0" smtClean="0"/>
                        <a:t> Л</a:t>
                      </a:r>
                      <a:r>
                        <a:rPr lang="ru-RU" sz="800" dirty="0" smtClean="0"/>
                        <a:t>евамизол гидрохлорид, Мебендазол, Морантел тетрагидрат, Никлозамид, Нитроксинилин, Окибендазол-амин гидрохлорид, Оксибендазол,  Оксиклозанид,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Оксфендазол, Оксфендазол (фенбендазол сульфоксид), Парбендазол, Пирантел, Празиквантел, Рафоксанид, Тиабендазол,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Триклабендазол, Триклабендазол,  сульфоксид, Триклабендазол сульфон. Фебантел, Фенбендазол, Флубендазол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800" b="1" dirty="0" smtClean="0"/>
                        <a:t>В2</a:t>
                      </a:r>
                      <a:r>
                        <a:rPr lang="en-US" sz="800" b="1" dirty="0" smtClean="0"/>
                        <a:t>b</a:t>
                      </a:r>
                      <a:r>
                        <a:rPr lang="ru-RU" sz="800" b="1" dirty="0" smtClean="0"/>
                        <a:t>  Кокцидиостатики 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Монензин,</a:t>
                      </a:r>
                      <a:r>
                        <a:rPr lang="ru-RU" sz="800" dirty="0" smtClean="0"/>
                        <a:t> Ампролиум, Диклазурил,  Клопидол, Ласалоцид , Робенидин, Салиномицин, Наразин, Тотразурил сульфон, Мадурамицин , </a:t>
                      </a:r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Тотразурил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B2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 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Пиретроиды: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дельтаметрин, циперметрин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US" sz="800" b="1" dirty="0" smtClean="0"/>
                        <a:t>B2e</a:t>
                      </a:r>
                      <a:r>
                        <a:rPr lang="ru-RU" sz="800" b="1" dirty="0" smtClean="0"/>
                        <a:t> Нестероидые препараты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800" dirty="0" smtClean="0"/>
                        <a:t>Фенилбутазон, </a:t>
                      </a:r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Кетопрофен,</a:t>
                      </a:r>
                      <a:r>
                        <a:rPr lang="ru-RU" sz="800" dirty="0" smtClean="0"/>
                        <a:t> Ибупрофен,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Флуниксин 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В3а ХОС: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ГХЦГ,ДДТ,альдрин,дельдрин,кельтан,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гексахлорбензол, гептахлор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3с Токсичные элементы: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свинец, кадмий, ртуть, мышьяк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Микотоксины: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Афлатоксин В1</a:t>
                      </a:r>
                      <a:endParaRPr lang="ru-RU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А2 Тиреостатики: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Тироксин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А3 Стероиды: </a:t>
                      </a:r>
                      <a:r>
                        <a:rPr lang="ru-RU" sz="800" b="0" dirty="0" smtClean="0"/>
                        <a:t>Преднидозолон, Метилболденон, Дексаметазон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В1 Плевромутилины: </a:t>
                      </a:r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Тиамулин, </a:t>
                      </a:r>
                      <a:r>
                        <a:rPr lang="ru-RU" sz="800" b="0" dirty="0" smtClean="0"/>
                        <a:t>Вальнемулин,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Макролиды: </a:t>
                      </a:r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Тилозин, Тулатромицин, </a:t>
                      </a:r>
                      <a:r>
                        <a:rPr lang="ru-RU" sz="800" b="0" dirty="0" smtClean="0"/>
                        <a:t>Эритромицин. </a:t>
                      </a:r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Тилмиказин, </a:t>
                      </a:r>
                      <a:r>
                        <a:rPr lang="ru-RU" sz="800" b="0" dirty="0" smtClean="0"/>
                        <a:t>Спирамицин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Цефалоспорины: </a:t>
                      </a:r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цефтиофур, ципрофлоксацин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Сульфаниламиды: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Триметоприм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800" b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B2a  Антигельминтные: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800" b="0" dirty="0" smtClean="0"/>
                        <a:t>альбендазол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800" b="0" dirty="0" smtClean="0"/>
                        <a:t>фенбендазол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800" b="0" dirty="0" smtClean="0"/>
                        <a:t>левамизол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800" b="0" dirty="0" smtClean="0"/>
                        <a:t>ивермектин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800" b="0" dirty="0" smtClean="0"/>
                        <a:t>Авермектин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B2f Другие фармакологически активные вещества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800" dirty="0" smtClean="0"/>
                        <a:t>Линкомицин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800" b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800" b="1" dirty="0" smtClean="0"/>
                        <a:t>B</a:t>
                      </a:r>
                      <a:r>
                        <a:rPr lang="ru-RU" sz="800" b="1" dirty="0" smtClean="0"/>
                        <a:t>3а   ХОС:</a:t>
                      </a:r>
                      <a:r>
                        <a:rPr lang="ru-RU" sz="800" dirty="0" smtClean="0"/>
                        <a:t> диоксины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В1</a:t>
                      </a:r>
                      <a:r>
                        <a:rPr lang="ru-RU" sz="800" dirty="0" smtClean="0"/>
                        <a:t> (антибактериальные):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800" dirty="0" smtClean="0"/>
                        <a:t> </a:t>
                      </a:r>
                      <a:r>
                        <a:rPr lang="ru-RU" sz="800" b="1" dirty="0" smtClean="0"/>
                        <a:t>Сульфаниламиды:</a:t>
                      </a:r>
                      <a:endParaRPr lang="ru-RU" sz="800" b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Сульфафуразол,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Сульфамонометоскин натрия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bg2"/>
                          </a:solidFill>
                        </a:rPr>
                        <a:t>Макролиды: </a:t>
                      </a:r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Китазамицин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bg2"/>
                          </a:solidFill>
                        </a:rPr>
                        <a:t>Полимиксины: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b="1" baseline="0" dirty="0" smtClean="0">
                          <a:solidFill>
                            <a:srgbClr val="FF0000"/>
                          </a:solidFill>
                        </a:rPr>
                        <a:t>колистин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8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bg2"/>
                          </a:solidFill>
                        </a:rPr>
                        <a:t>В2а  Антигельминтные препараты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Никлозамид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800" b="1" dirty="0" smtClean="0"/>
                        <a:t>B2</a:t>
                      </a:r>
                      <a:r>
                        <a:rPr lang="ru-RU" sz="800" b="1" dirty="0" smtClean="0"/>
                        <a:t>с </a:t>
                      </a:r>
                      <a:r>
                        <a:rPr lang="ru-RU" sz="800" dirty="0" smtClean="0"/>
                        <a:t>(карбаматы): тетраметилурама</a:t>
                      </a:r>
                      <a:r>
                        <a:rPr lang="ru-RU" sz="800" baseline="0" dirty="0" smtClean="0"/>
                        <a:t> дисульфид, фурадан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B2d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Седативные средства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Каразалол, Азаперон, Пропионилпромазин, Галаперидол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Хлоробутанол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800" b="1" dirty="0" smtClean="0"/>
                        <a:t>B2</a:t>
                      </a:r>
                      <a:r>
                        <a:rPr lang="ru-RU" sz="800" b="1" dirty="0" smtClean="0"/>
                        <a:t>е </a:t>
                      </a:r>
                      <a:r>
                        <a:rPr lang="ru-RU" sz="800" dirty="0" smtClean="0"/>
                        <a:t>(нестероиды, противовоспалительне): фенилбутазол, флуниксин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800" dirty="0" smtClean="0"/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US" sz="800" b="1" dirty="0" smtClean="0"/>
                        <a:t>B2f</a:t>
                      </a:r>
                      <a:r>
                        <a:rPr lang="ru-RU" sz="800" b="0" baseline="0" dirty="0" smtClean="0"/>
                        <a:t>   </a:t>
                      </a:r>
                      <a:r>
                        <a:rPr lang="ru-RU" sz="800" b="1" dirty="0" smtClean="0"/>
                        <a:t>Другие фармакологически активные вещества </a:t>
                      </a:r>
                      <a:endParaRPr lang="ru-RU" sz="800" b="0" dirty="0" smtClean="0"/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800" dirty="0" smtClean="0"/>
                        <a:t>Дапсон, </a:t>
                      </a:r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Амитраз,</a:t>
                      </a:r>
                      <a:r>
                        <a:rPr lang="ru-RU" sz="800" dirty="0" smtClean="0"/>
                        <a:t> Нитазол 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8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17306" y="168949"/>
            <a:ext cx="9126694" cy="667763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>
                  <a:alpha val="71000"/>
                </a:srgbClr>
              </a:gs>
              <a:gs pos="70000">
                <a:srgbClr val="C4D6EB">
                  <a:alpha val="51000"/>
                </a:srgbClr>
              </a:gs>
              <a:gs pos="100000">
                <a:srgbClr val="FFEBFA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7655" name="Picture 9" descr="D:\ДОКУМЕНТЫ\СЦАЙТ\Наш бройлер 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103" y="30163"/>
            <a:ext cx="877435" cy="8785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A2D5E470-8C0F-46B5-869D-CAD1AC2AD4BC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35973" y="261993"/>
            <a:ext cx="8533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Определение лабораторий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проведения исследований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2844" y="6421932"/>
            <a:ext cx="8361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Соединения входящие в лекарственные препараты, планируемые к  применению  в 2016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http://img-fotki.yandex.ru/get/9113/981986.9a/0_91da0_e1e736ef_or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572" y="5151578"/>
            <a:ext cx="864096" cy="118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brodhan.ru/wp-content/uploads/2013/10/%D0%9A%D1%83%D1%80%D0%B8%D1%86%D0%B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516" y="5286846"/>
            <a:ext cx="1105194" cy="121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pngimg.com/upload/chicken_PNG214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556" y="5119312"/>
            <a:ext cx="804058" cy="135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62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6" name="Picture 24" descr="http://nationalinterest.org/files/main_images/1280px-Nehoteev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030" y="4160316"/>
            <a:ext cx="2722612" cy="21968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67556" y="6243638"/>
            <a:ext cx="2133600" cy="457200"/>
          </a:xfrm>
        </p:spPr>
        <p:txBody>
          <a:bodyPr/>
          <a:lstStyle/>
          <a:p>
            <a:pPr>
              <a:defRPr/>
            </a:pPr>
            <a:fld id="{AA98A1F4-C87B-4015-AE61-7A10270CE5BE}" type="slidenum">
              <a:rPr lang="ru-RU" smtClean="0"/>
              <a:t>16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26694" cy="8640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>
                  <a:alpha val="71000"/>
                </a:srgbClr>
              </a:gs>
              <a:gs pos="70000">
                <a:srgbClr val="C4D6EB">
                  <a:alpha val="51000"/>
                </a:srgbClr>
              </a:gs>
              <a:gs pos="100000">
                <a:srgbClr val="FFEBFA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Расчет количества проб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9" descr="D:\ДОКУМЕНТЫ\СЦАЙТ\Наш бройлер 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187" y="30163"/>
            <a:ext cx="949351" cy="9505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Овал 42"/>
          <p:cNvSpPr/>
          <p:nvPr/>
        </p:nvSpPr>
        <p:spPr>
          <a:xfrm>
            <a:off x="1545828" y="1026020"/>
            <a:ext cx="6050508" cy="54868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 dirty="0" smtClean="0"/>
          </a:p>
          <a:p>
            <a:pPr algn="ctr"/>
            <a:r>
              <a:rPr lang="ru-RU" sz="1050" b="1" dirty="0" smtClean="0"/>
              <a:t> При расчете количества проб  и исследований предлагаем руководствоваться:</a:t>
            </a:r>
            <a:endParaRPr lang="ru-RU" sz="1050" b="1" dirty="0"/>
          </a:p>
          <a:p>
            <a:pPr algn="ctr"/>
            <a:endParaRPr lang="ru-RU" sz="105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715690"/>
            <a:ext cx="2448271" cy="64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</a:rPr>
              <a:t>для исследования пищевого сырья</a:t>
            </a:r>
            <a:endParaRPr lang="ru-RU" sz="1200" b="1" dirty="0">
              <a:solidFill>
                <a:schemeClr val="bg2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486780" y="1715691"/>
            <a:ext cx="5333692" cy="6479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</a:rPr>
              <a:t>для исследования</a:t>
            </a:r>
          </a:p>
          <a:p>
            <a:pPr algn="ctr"/>
            <a:r>
              <a:rPr lang="ru-RU" sz="1200" b="1" dirty="0" smtClean="0">
                <a:solidFill>
                  <a:schemeClr val="bg2"/>
                </a:solidFill>
              </a:rPr>
              <a:t>пищевой продукции (в т.ч. ТС и импорт)</a:t>
            </a:r>
            <a:endParaRPr lang="ru-RU" sz="1200" b="1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728" y="2405177"/>
            <a:ext cx="1800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Директива ЕС 96/23</a:t>
            </a:r>
          </a:p>
          <a:p>
            <a:pPr algn="ctr"/>
            <a:endParaRPr lang="ru-RU" sz="1100" b="1" dirty="0" smtClean="0"/>
          </a:p>
          <a:p>
            <a:pPr algn="ctr"/>
            <a:r>
              <a:rPr lang="ru-RU" sz="1100" b="1" dirty="0" smtClean="0"/>
              <a:t>Решение Комиссии ЕС 97/747</a:t>
            </a:r>
            <a:endParaRPr lang="ru-RU" sz="11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3464320" y="2527913"/>
            <a:ext cx="53336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1-5 проб  на 1000 жителей</a:t>
            </a:r>
          </a:p>
          <a:p>
            <a:pPr algn="ctr"/>
            <a:endParaRPr lang="ru-RU" sz="1100" b="1" dirty="0" smtClean="0"/>
          </a:p>
        </p:txBody>
      </p:sp>
      <p:pic>
        <p:nvPicPr>
          <p:cNvPr id="8202" name="Picture 10" descr="http://2.bp.blogspot.com/-4RXqBVFb62w/Tg875nGiiVI/AAAAAAAAGOw/a7hQ6CAelhM/s1600/Farm+Family+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36784"/>
            <a:ext cx="2448271" cy="24482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http://ic.pics.livejournal.com/journalinka/45559917/215111/215111_9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024" y="3387011"/>
            <a:ext cx="2211403" cy="17828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8" name="Picture 26" descr="http://bel.ru/pics/news/2014/08/08/899331_2269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025" y="4880128"/>
            <a:ext cx="2215606" cy="14770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9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0" y="260648"/>
            <a:ext cx="9126694" cy="720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>
                  <a:alpha val="71000"/>
                </a:srgbClr>
              </a:gs>
              <a:gs pos="70000">
                <a:srgbClr val="C4D6EB">
                  <a:alpha val="51000"/>
                </a:srgbClr>
              </a:gs>
              <a:gs pos="100000">
                <a:srgbClr val="FFEBFA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расчета количества проб для молока </a:t>
            </a:r>
          </a:p>
          <a:p>
            <a:pPr algn="ctr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молочной продукции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5" name="Picture 9" descr="D:\ДОКУМЕНТЫ\СЦАЙТ\Наш бройлер 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900" y="30163"/>
            <a:ext cx="982638" cy="9838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A2D5E470-8C0F-46B5-869D-CAD1AC2AD4BC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603002"/>
              </p:ext>
            </p:extLst>
          </p:nvPr>
        </p:nvGraphicFramePr>
        <p:xfrm>
          <a:off x="204300" y="1196752"/>
          <a:ext cx="8770018" cy="922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396"/>
                <a:gridCol w="944231"/>
                <a:gridCol w="1428888"/>
                <a:gridCol w="710747"/>
                <a:gridCol w="972513"/>
                <a:gridCol w="1198739"/>
                <a:gridCol w="452073"/>
                <a:gridCol w="668732"/>
                <a:gridCol w="1223322"/>
                <a:gridCol w="781377"/>
              </a:tblGrid>
              <a:tr h="1785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№ </a:t>
                      </a: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п/п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Наименование муниципальных районов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Наименование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сельхозпредприятия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Количество ферм,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 шт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Количество коров на 01.07.15 г.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Валовое производство молока  на  </a:t>
                      </a:r>
                      <a:r>
                        <a:rPr lang="ru-RU" sz="700" dirty="0" smtClean="0">
                          <a:effectLst/>
                        </a:rPr>
                        <a:t>01.10.2015, тонн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2015 год, количество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Положительные исследования за 2015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Планируемое количество  проб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accent1"/>
                    </a:solidFill>
                  </a:tcPr>
                </a:tc>
              </a:tr>
              <a:tr h="253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проб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исследований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Белгородский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ООО «Зеленая долина» 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424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3032,5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5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16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2 - тетрациклины,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 1 - КМАФАнМ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4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124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К-з им Горина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2600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21195,1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38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111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3 - тетрациклины,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 1 - КМАФАнМ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8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4300" y="966719"/>
            <a:ext cx="8616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1. Расчет </a:t>
            </a:r>
            <a:r>
              <a:rPr lang="ru-RU" sz="1000" b="1" dirty="0"/>
              <a:t>количества проб </a:t>
            </a:r>
            <a:r>
              <a:rPr lang="ru-RU" sz="1000" b="1" dirty="0" smtClean="0"/>
              <a:t>сырого молока по сельхозпредприятиям с  учетом количества ферм</a:t>
            </a:r>
            <a:endParaRPr lang="ru-RU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94468" y="2185934"/>
            <a:ext cx="8770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2. </a:t>
            </a:r>
            <a:r>
              <a:rPr lang="ru-RU" sz="1000" b="1" dirty="0"/>
              <a:t>Расчет  </a:t>
            </a:r>
            <a:r>
              <a:rPr lang="ru-RU" sz="1000" b="1" dirty="0" smtClean="0"/>
              <a:t>количества проб сырого молока  по КФХ</a:t>
            </a:r>
            <a:endParaRPr lang="ru-RU" sz="1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762613"/>
              </p:ext>
            </p:extLst>
          </p:nvPr>
        </p:nvGraphicFramePr>
        <p:xfrm>
          <a:off x="201000" y="2406259"/>
          <a:ext cx="8724694" cy="618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665"/>
                <a:gridCol w="2962230"/>
                <a:gridCol w="834767"/>
                <a:gridCol w="959313"/>
                <a:gridCol w="715277"/>
                <a:gridCol w="715277"/>
                <a:gridCol w="1193248"/>
                <a:gridCol w="1072917"/>
              </a:tblGrid>
              <a:tr h="15864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№ п/п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707" marR="2270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Наименование предприятий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707" marR="2270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Численность коров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707" marR="2270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Валовое производство на 01.10.15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707" marR="2270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2015 год, количество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707" marR="227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Положительные исследования за 2015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707" marR="2270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Планируемое кол-во проб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707" marR="22707" marT="0" marB="0"/>
                </a:tc>
              </a:tr>
              <a:tr h="144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проб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707" marR="22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исследований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707" marR="2270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1.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707" marR="227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ИП КФХ Буряк В. И</a:t>
                      </a:r>
                      <a:r>
                        <a:rPr lang="ru-RU" sz="700" dirty="0" smtClean="0">
                          <a:effectLst/>
                        </a:rPr>
                        <a:t>. Алексеевский</a:t>
                      </a:r>
                      <a:r>
                        <a:rPr lang="ru-RU" sz="700" baseline="0" dirty="0" smtClean="0">
                          <a:effectLst/>
                        </a:rPr>
                        <a:t>  р-н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707" marR="22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170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707" marR="22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835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707" marR="22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707" marR="22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14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707" marR="22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0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707" marR="22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707" marR="22707" marT="0" marB="0"/>
                </a:tc>
              </a:tr>
              <a:tr h="127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36.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ИП КФХ Мирошниченко Е.В., Ровеньский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04300" y="3010972"/>
            <a:ext cx="8733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3</a:t>
            </a:r>
            <a:r>
              <a:rPr lang="ru-RU" sz="1000" b="1" dirty="0" smtClean="0"/>
              <a:t>. </a:t>
            </a:r>
            <a:r>
              <a:rPr lang="ru-RU" sz="1000" b="1" dirty="0"/>
              <a:t>Расчет </a:t>
            </a:r>
            <a:r>
              <a:rPr lang="ru-RU" sz="1000" b="1" dirty="0" smtClean="0"/>
              <a:t> количества </a:t>
            </a:r>
            <a:r>
              <a:rPr lang="ru-RU" sz="1000" b="1" dirty="0"/>
              <a:t>проб  </a:t>
            </a:r>
            <a:r>
              <a:rPr lang="ru-RU" sz="1000" b="1" dirty="0" smtClean="0"/>
              <a:t>сырого молока по СССПоК</a:t>
            </a:r>
            <a:endParaRPr lang="ru-RU" sz="1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589314"/>
              </p:ext>
            </p:extLst>
          </p:nvPr>
        </p:nvGraphicFramePr>
        <p:xfrm>
          <a:off x="194468" y="3318665"/>
          <a:ext cx="8770022" cy="11529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835"/>
                <a:gridCol w="1546585"/>
                <a:gridCol w="1872208"/>
                <a:gridCol w="1152128"/>
                <a:gridCol w="936104"/>
                <a:gridCol w="936104"/>
                <a:gridCol w="1008112"/>
                <a:gridCol w="1017946"/>
              </a:tblGrid>
              <a:tr h="285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№ п/п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Наименования предприятия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Адрес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Количество ЛПХ  </a:t>
                      </a: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содержащих </a:t>
                      </a:r>
                      <a:r>
                        <a:rPr lang="ru-RU" sz="700" dirty="0">
                          <a:effectLst/>
                        </a:rPr>
                        <a:t>коров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Валовое производство молока  на  01.10.2015, тонн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Количество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 </a:t>
                      </a:r>
                      <a:r>
                        <a:rPr lang="ru-RU" sz="700" dirty="0">
                          <a:effectLst/>
                        </a:rPr>
                        <a:t>коров </a:t>
                      </a:r>
                      <a:r>
                        <a:rPr lang="ru-RU" sz="700" dirty="0" smtClean="0">
                          <a:effectLst/>
                        </a:rPr>
                        <a:t>в </a:t>
                      </a:r>
                      <a:r>
                        <a:rPr lang="ru-RU" sz="700" dirty="0">
                          <a:effectLst/>
                        </a:rPr>
                        <a:t>ЛПХ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Валовое производство молока  на  01.10.2015, тонн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Планируемое количество проб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4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СССПоК «Алексеевское молоко»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г. Алексеевка, пл. Победы, 73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</a:rPr>
                        <a:t>1384</a:t>
                      </a:r>
                      <a:endParaRPr lang="ru-RU" sz="7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+mn-lt"/>
                        </a:rPr>
                        <a:t> </a:t>
                      </a:r>
                      <a:r>
                        <a:rPr lang="ru-RU" sz="800" b="0" dirty="0" smtClean="0">
                          <a:latin typeface="+mn-lt"/>
                        </a:rPr>
                        <a:t>8081,2</a:t>
                      </a:r>
                      <a:endParaRPr lang="ru-RU" sz="800" b="0" dirty="0">
                        <a:latin typeface="+mn-lt"/>
                      </a:endParaRPr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+mn-lt"/>
                        </a:rPr>
                        <a:t>2550</a:t>
                      </a:r>
                      <a:endParaRPr lang="ru-RU" sz="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14890</a:t>
                      </a:r>
                      <a:endParaRPr lang="ru-RU" sz="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6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7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МПП «Жуково»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Алексеевский р-он, с. Жуково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МПП «Советское»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Алексеевский р-он, с. Советское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4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МПП «Луценково»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Алексеевский р-он</a:t>
                      </a:r>
                      <a:r>
                        <a:rPr lang="ru-RU" sz="700" dirty="0" smtClean="0">
                          <a:effectLst/>
                        </a:rPr>
                        <a:t>, </a:t>
                      </a:r>
                      <a:r>
                        <a:rPr lang="ru-RU" sz="700" dirty="0">
                          <a:effectLst/>
                        </a:rPr>
                        <a:t>с. Луценково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5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МПП «Иловка»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Алексеевский р-он, с. Иловка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6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МПП «Матреногезово»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Алексеевский р-он, </a:t>
                      </a:r>
                      <a:r>
                        <a:rPr lang="ru-RU" sz="700" dirty="0" smtClean="0">
                          <a:effectLst/>
                        </a:rPr>
                        <a:t>с</a:t>
                      </a:r>
                      <a:r>
                        <a:rPr lang="ru-RU" sz="700" dirty="0">
                          <a:effectLst/>
                        </a:rPr>
                        <a:t>. Матреногезово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19257" y="4471571"/>
            <a:ext cx="8688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4. </a:t>
            </a:r>
            <a:r>
              <a:rPr lang="ru-RU" sz="1000" b="1" dirty="0"/>
              <a:t>Расчет </a:t>
            </a:r>
            <a:r>
              <a:rPr lang="ru-RU" sz="1000" b="1" dirty="0" smtClean="0"/>
              <a:t>количества  проб сырого молока </a:t>
            </a:r>
            <a:r>
              <a:rPr lang="ru-RU" sz="1000" b="1" dirty="0"/>
              <a:t>на предприятиях-экспортерах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685183"/>
              </p:ext>
            </p:extLst>
          </p:nvPr>
        </p:nvGraphicFramePr>
        <p:xfrm>
          <a:off x="204300" y="4715485"/>
          <a:ext cx="8770020" cy="633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084"/>
                <a:gridCol w="1296144"/>
                <a:gridCol w="936104"/>
                <a:gridCol w="5184576"/>
                <a:gridCol w="1008112"/>
              </a:tblGrid>
              <a:tr h="242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№ п/п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Наименование предприятия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Количество поставщиков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Перечень стран-импортеров  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Планируемое </a:t>
                      </a:r>
                      <a:r>
                        <a:rPr lang="ru-RU" sz="700" dirty="0" smtClean="0">
                          <a:effectLst/>
                        </a:rPr>
                        <a:t>кол-во </a:t>
                      </a:r>
                      <a:r>
                        <a:rPr lang="ru-RU" sz="700" dirty="0">
                          <a:effectLst/>
                        </a:rPr>
                        <a:t>проб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4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ЗАО Алексеевский МКК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16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Грузия, Монголия, Абхазия, Азербайджан, Армения, Киргизия, Таджикистан, </a:t>
                      </a:r>
                      <a:r>
                        <a:rPr lang="ru-RU" sz="700" dirty="0" smtClean="0">
                          <a:effectLst/>
                        </a:rPr>
                        <a:t>Туркменистан</a:t>
                      </a:r>
                      <a:r>
                        <a:rPr lang="ru-RU" sz="700" dirty="0">
                          <a:effectLst/>
                        </a:rPr>
                        <a:t>, Узбекистан, Украина, Молдова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6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2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ОАО Белгородский МК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22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Абхазия, Азербайджан, Армения, Молдова, Таджикистан, Грузия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14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8337" y="5343019"/>
            <a:ext cx="87700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5. Расчет количества  </a:t>
            </a:r>
            <a:r>
              <a:rPr lang="ru-RU" sz="1000" b="1" dirty="0"/>
              <a:t>проб </a:t>
            </a:r>
            <a:r>
              <a:rPr lang="ru-RU" sz="1000" b="1" dirty="0" smtClean="0"/>
              <a:t> готовой продукции на молкомбинатах</a:t>
            </a:r>
            <a:endParaRPr lang="ru-RU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706662"/>
              </p:ext>
            </p:extLst>
          </p:nvPr>
        </p:nvGraphicFramePr>
        <p:xfrm>
          <a:off x="178337" y="5544696"/>
          <a:ext cx="8786149" cy="1210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914"/>
                <a:gridCol w="1161591"/>
                <a:gridCol w="2468381"/>
                <a:gridCol w="789920"/>
                <a:gridCol w="1530047"/>
                <a:gridCol w="511412"/>
                <a:gridCol w="549000"/>
                <a:gridCol w="704451"/>
                <a:gridCol w="670433"/>
              </a:tblGrid>
              <a:tr h="2400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№ п/п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Наименование предприятия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Ассортимент (производство, по видам продукции, тонн) 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Количество поставщиков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Перечень стран,  в которые  поставляется продукция  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2015 год количество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Выявлено положительных в 2015 году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Необходимое </a:t>
                      </a:r>
                      <a:r>
                        <a:rPr lang="ru-RU" sz="700" dirty="0" smtClean="0">
                          <a:effectLst/>
                        </a:rPr>
                        <a:t>количест-во </a:t>
                      </a:r>
                      <a:r>
                        <a:rPr lang="ru-RU" sz="700" dirty="0">
                          <a:effectLst/>
                        </a:rPr>
                        <a:t>проб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1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проб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исследований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0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ЗАО Алексеевский МКК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йогурты, масло (сладкосливочное,  сливочное, топлёное), масса творожная, молоко (пастеризованное, сгущенное, консервированное,  топленое), напитки кисломолочные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16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Грузия, Монголия, Абхазия, Азербайджан, Армения, Киргизия, Таджикистан, Туркменистан, Узбекистан, Украина, Молдова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28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98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1- тетрациклины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74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997553"/>
              </p:ext>
            </p:extLst>
          </p:nvPr>
        </p:nvGraphicFramePr>
        <p:xfrm>
          <a:off x="5603417" y="1560446"/>
          <a:ext cx="3429023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3"/>
                <a:gridCol w="714380"/>
                <a:gridCol w="1000132"/>
                <a:gridCol w="11430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 smtClean="0"/>
                        <a:t>год</a:t>
                      </a:r>
                      <a:endParaRPr lang="ru-RU" sz="7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 smtClean="0"/>
                        <a:t>Отобрано проб, ед.</a:t>
                      </a:r>
                    </a:p>
                    <a:p>
                      <a:pPr algn="ctr"/>
                      <a:endParaRPr lang="ru-RU" sz="75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 smtClean="0"/>
                        <a:t>Проведено исследований, </a:t>
                      </a:r>
                    </a:p>
                    <a:p>
                      <a:pPr algn="ctr"/>
                      <a:r>
                        <a:rPr lang="ru-RU" sz="750" b="1" dirty="0" smtClean="0"/>
                        <a:t>ед.</a:t>
                      </a:r>
                    </a:p>
                    <a:p>
                      <a:pPr algn="ctr"/>
                      <a:endParaRPr lang="ru-RU" sz="75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 smtClean="0"/>
                        <a:t>Положительных исследований</a:t>
                      </a:r>
                    </a:p>
                  </a:txBody>
                  <a:tcPr/>
                </a:tc>
              </a:tr>
              <a:tr h="190872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2012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1681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8405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110</a:t>
                      </a:r>
                      <a:endParaRPr lang="ru-RU" sz="800" b="1" dirty="0"/>
                    </a:p>
                  </a:txBody>
                  <a:tcPr/>
                </a:tc>
              </a:tr>
              <a:tr h="19353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2013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2127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10540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117</a:t>
                      </a:r>
                      <a:endParaRPr lang="ru-RU" sz="800" b="1" dirty="0"/>
                    </a:p>
                  </a:txBody>
                  <a:tcPr/>
                </a:tc>
              </a:tr>
              <a:tr h="196200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2014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2106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17301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150</a:t>
                      </a:r>
                      <a:endParaRPr lang="ru-RU" sz="800" b="1" dirty="0"/>
                    </a:p>
                  </a:txBody>
                  <a:tcPr/>
                </a:tc>
              </a:tr>
              <a:tr h="198864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2015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1</a:t>
                      </a:r>
                      <a:r>
                        <a:rPr lang="ru-RU" sz="800" b="1" dirty="0" smtClean="0"/>
                        <a:t>483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6851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1</a:t>
                      </a:r>
                      <a:r>
                        <a:rPr lang="ru-RU" sz="800" b="1" dirty="0" smtClean="0"/>
                        <a:t>86</a:t>
                      </a:r>
                      <a:endParaRPr lang="ru-RU" sz="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260648"/>
            <a:ext cx="9126694" cy="72008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>
                  <a:alpha val="71000"/>
                </a:srgbClr>
              </a:gs>
              <a:gs pos="70000">
                <a:srgbClr val="C4D6EB">
                  <a:alpha val="51000"/>
                </a:srgbClr>
              </a:gs>
              <a:gs pos="100000">
                <a:srgbClr val="FFEBFA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5E21-42E3-41F4-87EA-38653932B743}" type="slidenum">
              <a:rPr lang="ru-RU" smtClean="0"/>
              <a:t>18</a:t>
            </a:fld>
            <a:endParaRPr lang="ru-RU" dirty="0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326" y="260649"/>
            <a:ext cx="8215313" cy="720080"/>
          </a:xfrm>
        </p:spPr>
        <p:txBody>
          <a:bodyPr/>
          <a:lstStyle/>
          <a:p>
            <a:pPr lvl="0" eaLnBrk="1" hangingPunct="1"/>
            <a:r>
              <a:rPr lang="ru-RU" sz="1400" b="1" dirty="0" smtClean="0"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Результаты мониторинга остатков запрещенных и вредных веществ в организме живых животных, продуктах животного происхождения и кормах  на территории  Белгородской области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Picture 9" descr="D:\ДОКУМЕНТЫ\СЦАЙТ\Наш бройлер 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187" y="30163"/>
            <a:ext cx="949351" cy="9505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8596" y="4000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116974"/>
              </p:ext>
            </p:extLst>
          </p:nvPr>
        </p:nvGraphicFramePr>
        <p:xfrm>
          <a:off x="64598" y="1010097"/>
          <a:ext cx="5436096" cy="572268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46703"/>
                <a:gridCol w="1809262"/>
                <a:gridCol w="453953"/>
                <a:gridCol w="518274"/>
                <a:gridCol w="401433"/>
                <a:gridCol w="506471"/>
              </a:tblGrid>
              <a:tr h="267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Наименование </a:t>
                      </a:r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продукции</a:t>
                      </a:r>
                      <a:endParaRPr lang="ru-RU" sz="8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Наименование </a:t>
                      </a:r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показателя</a:t>
                      </a:r>
                      <a:endParaRPr lang="ru-RU" sz="8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831" marR="5831" marT="5831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Количество </a:t>
                      </a:r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положительных</a:t>
                      </a:r>
                    </a:p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исследований</a:t>
                      </a:r>
                      <a:endParaRPr lang="ru-RU" sz="8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831" marR="5831" marT="583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544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 dirty="0" smtClean="0"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</a:rPr>
                        <a:t>Мясо </a:t>
                      </a:r>
                      <a:r>
                        <a:rPr lang="ru-RU" sz="800" b="1" dirty="0">
                          <a:latin typeface="+mn-lt"/>
                        </a:rPr>
                        <a:t>говядина, субпродукты, мясная продукция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i="0" dirty="0" smtClean="0"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</a:rPr>
                        <a:t>КМАФАнМ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2012</a:t>
                      </a:r>
                      <a:endParaRPr lang="ru-RU" sz="800" b="1" dirty="0"/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2013</a:t>
                      </a:r>
                      <a:endParaRPr lang="ru-RU" sz="800" b="1" dirty="0"/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2014</a:t>
                      </a:r>
                      <a:endParaRPr lang="ru-RU" sz="800" b="1" dirty="0"/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</a:tr>
              <a:tr h="14354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latin typeface="+mn-lt"/>
                        </a:rPr>
                        <a:t>19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/>
                        <a:t>17</a:t>
                      </a:r>
                      <a:endParaRPr lang="ru-RU" sz="800" b="1" i="0" dirty="0"/>
                    </a:p>
                  </a:txBody>
                  <a:tcPr marL="28092" marR="28092" marT="0" marB="0" anchor="ctr"/>
                </a:tc>
              </a:tr>
              <a:tr h="143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latin typeface="+mn-lt"/>
                        </a:rPr>
                        <a:t>БГКП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latin typeface="+mn-lt"/>
                        </a:rPr>
                        <a:t>10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/>
                        <a:t>1</a:t>
                      </a:r>
                      <a:endParaRPr lang="ru-RU" sz="800" b="1" i="0" dirty="0"/>
                    </a:p>
                  </a:txBody>
                  <a:tcPr marL="28092" marR="28092" marT="0" marB="0" anchor="ctr"/>
                </a:tc>
              </a:tr>
              <a:tr h="143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latin typeface="+mn-lt"/>
                        </a:rPr>
                        <a:t>Listeria monocytogenes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latin typeface="+mn-lt"/>
                        </a:rPr>
                        <a:t>21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/>
                        <a:t>2</a:t>
                      </a:r>
                      <a:endParaRPr lang="ru-RU" sz="800" b="1" i="0" dirty="0"/>
                    </a:p>
                  </a:txBody>
                  <a:tcPr marL="28092" marR="28092" marT="0" marB="0" anchor="ctr"/>
                </a:tc>
              </a:tr>
              <a:tr h="14354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хлорамфеникол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/>
                        <a:t>-</a:t>
                      </a:r>
                      <a:endParaRPr lang="ru-RU" sz="800" b="1" i="0" dirty="0"/>
                    </a:p>
                  </a:txBody>
                  <a:tcPr marL="28092" marR="28092" marT="0" marB="0" anchor="ctr"/>
                </a:tc>
              </a:tr>
              <a:tr h="143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Мясо баранина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БГКП</a:t>
                      </a: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/>
                        <a:t>1</a:t>
                      </a:r>
                      <a:endParaRPr lang="ru-RU" sz="800" b="1" i="0" dirty="0"/>
                    </a:p>
                  </a:txBody>
                  <a:tcPr marL="28092" marR="28092" marT="0" marB="0" anchor="ctr"/>
                </a:tc>
              </a:tr>
              <a:tr h="143544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Мясо свинина, субпродукты, мясная продукция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latin typeface="+mn-lt"/>
                        </a:rPr>
                        <a:t>КМАФАнМ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latin typeface="+mn-lt"/>
                        </a:rPr>
                        <a:t>7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/>
                        <a:t>-</a:t>
                      </a:r>
                      <a:endParaRPr lang="ru-RU" sz="800" b="1" i="0" dirty="0"/>
                    </a:p>
                  </a:txBody>
                  <a:tcPr marL="28092" marR="28092" marT="0" marB="0" anchor="ctr"/>
                </a:tc>
              </a:tr>
              <a:tr h="143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БГКП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/>
                        <a:t>-</a:t>
                      </a:r>
                      <a:endParaRPr lang="ru-RU" sz="800" b="1" i="0" dirty="0"/>
                    </a:p>
                  </a:txBody>
                  <a:tcPr marL="28092" marR="28092" marT="0" marB="0" anchor="ctr"/>
                </a:tc>
              </a:tr>
              <a:tr h="287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latin typeface="+mn-lt"/>
                        </a:rPr>
                        <a:t>патогенные,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latin typeface="+mn-lt"/>
                        </a:rPr>
                        <a:t>в т.ч. сальмонеллы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latin typeface="+mn-lt"/>
                        </a:rPr>
                        <a:t>1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/>
                        <a:t>-</a:t>
                      </a:r>
                      <a:endParaRPr lang="ru-RU" sz="800" b="1" i="0" dirty="0"/>
                    </a:p>
                  </a:txBody>
                  <a:tcPr marL="28092" marR="28092" marT="0" marB="0" anchor="ctr"/>
                </a:tc>
              </a:tr>
              <a:tr h="1480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Listeria monocytogenes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/>
                        <a:t>-</a:t>
                      </a:r>
                      <a:endParaRPr lang="ru-RU" sz="800" b="1" i="0" dirty="0"/>
                    </a:p>
                  </a:txBody>
                  <a:tcPr marL="28092" marR="28092" marT="0" marB="0" anchor="ctr"/>
                </a:tc>
              </a:tr>
              <a:tr h="143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latin typeface="+mn-lt"/>
                        </a:rPr>
                        <a:t>хлорамфеникол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</a:rPr>
                        <a:t>1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/>
                        <a:t>-</a:t>
                      </a:r>
                      <a:endParaRPr lang="ru-RU" sz="800" b="1" i="0" dirty="0"/>
                    </a:p>
                  </a:txBody>
                  <a:tcPr marL="28092" marR="28092" marT="0" marB="0" anchor="ctr"/>
                </a:tc>
              </a:tr>
              <a:tr h="1480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тетрациклиновая </a:t>
                      </a:r>
                      <a:r>
                        <a:rPr lang="ru-RU" sz="800" b="1" i="0" dirty="0">
                          <a:solidFill>
                            <a:srgbClr val="FF0000"/>
                          </a:solidFill>
                          <a:latin typeface="+mn-lt"/>
                        </a:rPr>
                        <a:t>группа</a:t>
                      </a:r>
                      <a:endParaRPr lang="ru-RU" sz="800" b="1" i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5</a:t>
                      </a:r>
                      <a:endParaRPr lang="ru-RU" sz="800" b="1" i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800" b="1" i="0" dirty="0">
                        <a:solidFill>
                          <a:srgbClr val="FF0000"/>
                        </a:solidFill>
                      </a:endParaRPr>
                    </a:p>
                  </a:txBody>
                  <a:tcPr marL="28092" marR="28092" marT="0" marB="0" anchor="ctr"/>
                </a:tc>
              </a:tr>
              <a:tr h="147108"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Мясо птицы, субпродукты, продукция из мяса птицы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КМАФАнМ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/>
                        <a:t>-</a:t>
                      </a:r>
                      <a:endParaRPr lang="ru-RU" sz="800" b="1" i="0" dirty="0"/>
                    </a:p>
                  </a:txBody>
                  <a:tcPr marL="28092" marR="28092" marT="0" marB="0" anchor="ctr"/>
                </a:tc>
              </a:tr>
              <a:tr h="14710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latin typeface="+mn-lt"/>
                        </a:rPr>
                        <a:t>Listeria monocytogenes,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latin typeface="+mn-lt"/>
                        </a:rPr>
                        <a:t>1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/>
                        <a:t>2</a:t>
                      </a:r>
                      <a:endParaRPr lang="ru-RU" sz="800" b="1" i="0" dirty="0"/>
                    </a:p>
                  </a:txBody>
                  <a:tcPr marL="28092" marR="28092" marT="0" marB="0" anchor="ctr"/>
                </a:tc>
              </a:tr>
              <a:tr h="23678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latin typeface="+mn-lt"/>
                        </a:rPr>
                        <a:t>патогенные</a:t>
                      </a:r>
                      <a:r>
                        <a:rPr lang="ru-RU" sz="800" b="1" i="0" dirty="0" smtClean="0">
                          <a:latin typeface="+mn-lt"/>
                        </a:rPr>
                        <a:t>, в </a:t>
                      </a:r>
                      <a:r>
                        <a:rPr lang="ru-RU" sz="800" b="1" i="0" dirty="0">
                          <a:latin typeface="+mn-lt"/>
                        </a:rPr>
                        <a:t>т.ч. сальмонеллы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latin typeface="+mn-lt"/>
                        </a:rPr>
                        <a:t>1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/>
                        <a:t>-</a:t>
                      </a:r>
                      <a:endParaRPr lang="ru-RU" sz="800" b="1" i="0" dirty="0"/>
                    </a:p>
                  </a:txBody>
                  <a:tcPr marL="28092" marR="28092" marT="0" marB="0" anchor="ctr"/>
                </a:tc>
              </a:tr>
              <a:tr h="190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/>
                        <a:t>хлорамфеникол</a:t>
                      </a:r>
                      <a:endParaRPr lang="ru-RU" sz="800" b="1" i="0" dirty="0"/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/>
                        <a:t>-</a:t>
                      </a:r>
                      <a:endParaRPr lang="ru-RU" sz="800" b="1" i="0" dirty="0"/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/>
                        <a:t>2</a:t>
                      </a:r>
                      <a:endParaRPr lang="ru-RU" sz="800" b="1" i="0" dirty="0"/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/>
                        <a:t>-</a:t>
                      </a:r>
                      <a:endParaRPr lang="ru-RU" sz="800" b="1" i="0" dirty="0"/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/>
                        <a:t>-</a:t>
                      </a:r>
                      <a:endParaRPr lang="ru-RU" sz="800" b="1" i="0" dirty="0"/>
                    </a:p>
                  </a:txBody>
                  <a:tcPr marL="28092" marR="28092" marT="0" marB="0" anchor="ctr"/>
                </a:tc>
              </a:tr>
              <a:tr h="118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Метаболиты нитрофуранов</a:t>
                      </a:r>
                      <a:endParaRPr lang="ru-RU" sz="800" b="1" i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i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  <a:endParaRPr lang="ru-RU" sz="800" b="1" i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ru-RU" sz="800" b="1" i="0" dirty="0">
                        <a:solidFill>
                          <a:srgbClr val="FF0000"/>
                        </a:solidFill>
                      </a:endParaRPr>
                    </a:p>
                  </a:txBody>
                  <a:tcPr marL="28092" marR="28092" marT="0" marB="0" anchor="ctr"/>
                </a:tc>
              </a:tr>
              <a:tr h="11839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кокцидиостатики</a:t>
                      </a: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ru-RU" sz="800" b="1" i="0" dirty="0">
                        <a:solidFill>
                          <a:srgbClr val="FF0000"/>
                        </a:solidFill>
                      </a:endParaRPr>
                    </a:p>
                  </a:txBody>
                  <a:tcPr marL="28092" marR="28092" marT="0" marB="0" anchor="ctr"/>
                </a:tc>
              </a:tr>
              <a:tr h="11839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dirty="0" smtClean="0">
                          <a:latin typeface="+mn-lt"/>
                        </a:rPr>
                        <a:t>тетрациклиновая группа</a:t>
                      </a:r>
                      <a:endParaRPr lang="ru-RU" sz="8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1" i="0" dirty="0"/>
                    </a:p>
                  </a:txBody>
                  <a:tcPr marL="28092" marR="28092" marT="0" marB="0" anchor="ctr"/>
                </a:tc>
              </a:tr>
              <a:tr h="12703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Рыба и рыбопродукция, </a:t>
                      </a:r>
                      <a:r>
                        <a:rPr lang="ru-RU" sz="800" b="1" dirty="0" smtClean="0">
                          <a:latin typeface="+mn-lt"/>
                        </a:rPr>
                        <a:t>аквакультура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БГКП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/>
                        <a:t>-</a:t>
                      </a:r>
                      <a:endParaRPr lang="ru-RU" sz="800" b="1" i="0" dirty="0"/>
                    </a:p>
                  </a:txBody>
                  <a:tcPr marL="28092" marR="28092" marT="0" marB="0" anchor="ctr"/>
                </a:tc>
              </a:tr>
              <a:tr h="28708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latin typeface="+mn-lt"/>
                        </a:rPr>
                        <a:t>метаболиты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latin typeface="+mn-lt"/>
                        </a:rPr>
                        <a:t>нитрофуранов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latin typeface="+mn-lt"/>
                        </a:rPr>
                        <a:t>2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/>
                        <a:t>4</a:t>
                      </a:r>
                      <a:endParaRPr lang="ru-RU" sz="800" b="1" i="0" dirty="0"/>
                    </a:p>
                  </a:txBody>
                  <a:tcPr marL="28092" marR="28092" marT="0" marB="0" anchor="ctr"/>
                </a:tc>
              </a:tr>
              <a:tr h="143544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Молоко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latin typeface="+mn-lt"/>
                        </a:rPr>
                        <a:t>КМАФАнМ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31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latin typeface="+mn-lt"/>
                        </a:rPr>
                        <a:t>1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/>
                        <a:t>11</a:t>
                      </a:r>
                      <a:endParaRPr lang="ru-RU" sz="800" b="1" i="0" dirty="0"/>
                    </a:p>
                  </a:txBody>
                  <a:tcPr marL="28092" marR="28092" marT="0" marB="0" anchor="ctr"/>
                </a:tc>
              </a:tr>
              <a:tr h="1604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latin typeface="+mn-lt"/>
                        </a:rPr>
                        <a:t>соматические клетки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latin typeface="+mn-lt"/>
                        </a:rPr>
                        <a:t>1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/>
                        <a:t>2</a:t>
                      </a:r>
                      <a:endParaRPr lang="ru-RU" sz="800" b="1" i="0" dirty="0"/>
                    </a:p>
                  </a:txBody>
                  <a:tcPr marL="28092" marR="28092" marT="0" marB="0" anchor="ctr"/>
                </a:tc>
              </a:tr>
              <a:tr h="165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solidFill>
                            <a:srgbClr val="FF0000"/>
                          </a:solidFill>
                          <a:latin typeface="+mn-lt"/>
                        </a:rPr>
                        <a:t>тетрациклиновая группа</a:t>
                      </a:r>
                      <a:endParaRPr lang="ru-RU" sz="800" b="1" i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b="1" i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solidFill>
                            <a:srgbClr val="FF0000"/>
                          </a:solidFill>
                          <a:latin typeface="+mn-lt"/>
                        </a:rPr>
                        <a:t>30</a:t>
                      </a:r>
                      <a:endParaRPr lang="ru-RU" sz="800" b="1" i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ru-RU" sz="800" b="1" i="0" dirty="0">
                        <a:solidFill>
                          <a:srgbClr val="FF0000"/>
                        </a:solidFill>
                      </a:endParaRPr>
                    </a:p>
                  </a:txBody>
                  <a:tcPr marL="28092" marR="28092" marT="0" marB="0" anchor="ctr">
                    <a:noFill/>
                  </a:tcPr>
                </a:tc>
              </a:tr>
              <a:tr h="143544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Молочная продукция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</a:rPr>
                        <a:t>КМАФАнМ/БГКП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latin typeface="+mn-lt"/>
                        </a:rPr>
                        <a:t>1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/>
                        <a:t>-</a:t>
                      </a:r>
                      <a:endParaRPr lang="ru-RU" sz="800" b="1" i="0" dirty="0"/>
                    </a:p>
                  </a:txBody>
                  <a:tcPr marL="28092" marR="28092" marT="0" marB="0" anchor="ctr"/>
                </a:tc>
              </a:tr>
              <a:tr h="143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latin typeface="+mn-lt"/>
                        </a:rPr>
                        <a:t>Staphylococcus aureus,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latin typeface="+mn-lt"/>
                        </a:rPr>
                        <a:t>1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/>
                        <a:t>-</a:t>
                      </a:r>
                      <a:endParaRPr lang="ru-RU" sz="800" b="1" i="0" dirty="0"/>
                    </a:p>
                  </a:txBody>
                  <a:tcPr marL="28092" marR="28092" marT="0" marB="0" anchor="ctr"/>
                </a:tc>
              </a:tr>
              <a:tr h="145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latin typeface="+mn-lt"/>
                        </a:rPr>
                        <a:t>жирно-кислотный    состав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latin typeface="+mn-lt"/>
                        </a:rPr>
                        <a:t>4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/>
                        <a:t>15</a:t>
                      </a:r>
                      <a:endParaRPr lang="ru-RU" sz="800" b="1" i="0" dirty="0"/>
                    </a:p>
                  </a:txBody>
                  <a:tcPr marL="28092" marR="28092" marT="0" marB="0" anchor="ctr"/>
                </a:tc>
              </a:tr>
              <a:tr h="137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solidFill>
                            <a:srgbClr val="FF0000"/>
                          </a:solidFill>
                          <a:latin typeface="+mn-lt"/>
                        </a:rPr>
                        <a:t>тетрациклиновая группа</a:t>
                      </a:r>
                      <a:endParaRPr lang="ru-RU" sz="800" b="1" i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b="1" i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b="1" i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solidFill>
                            <a:srgbClr val="FF0000"/>
                          </a:solidFill>
                          <a:latin typeface="+mn-lt"/>
                        </a:rPr>
                        <a:t>29</a:t>
                      </a:r>
                      <a:endParaRPr lang="ru-RU" sz="800" b="1" i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ru-RU" sz="800" b="1" i="0" dirty="0">
                        <a:solidFill>
                          <a:srgbClr val="FF0000"/>
                        </a:solidFill>
                      </a:endParaRPr>
                    </a:p>
                  </a:txBody>
                  <a:tcPr marL="28092" marR="28092" marT="0" marB="0" anchor="ctr">
                    <a:noFill/>
                  </a:tcPr>
                </a:tc>
              </a:tr>
              <a:tr h="20043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Корма и кормовые добавки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кокцидиостатики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/>
                        <a:t>3</a:t>
                      </a:r>
                      <a:endParaRPr lang="ru-RU" sz="800" b="1" i="0" dirty="0"/>
                    </a:p>
                  </a:txBody>
                  <a:tcPr marL="28092" marR="28092" marT="0" marB="0" anchor="ctr"/>
                </a:tc>
              </a:tr>
              <a:tr h="13985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зеараленон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/>
                        <a:t>-</a:t>
                      </a:r>
                      <a:endParaRPr lang="ru-RU" sz="800" b="1" i="0" dirty="0"/>
                    </a:p>
                  </a:txBody>
                  <a:tcPr marL="28092" marR="28092" marT="0" marB="0" anchor="ctr"/>
                </a:tc>
              </a:tr>
              <a:tr h="287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Мёд и продукты пчеловодства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solidFill>
                            <a:srgbClr val="FF0000"/>
                          </a:solidFill>
                          <a:latin typeface="+mn-lt"/>
                        </a:rPr>
                        <a:t>метаболиты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нитрофуранов</a:t>
                      </a:r>
                      <a:endParaRPr lang="ru-RU" sz="800" b="1" i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b="1" i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solidFill>
                            <a:srgbClr val="FF0000"/>
                          </a:solidFill>
                          <a:latin typeface="+mn-lt"/>
                        </a:rPr>
                        <a:t>13</a:t>
                      </a:r>
                      <a:endParaRPr lang="ru-RU" sz="800" b="1" i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ru-RU" sz="800" b="1" i="0" dirty="0">
                        <a:solidFill>
                          <a:srgbClr val="FF0000"/>
                        </a:solidFill>
                      </a:endParaRPr>
                    </a:p>
                  </a:txBody>
                  <a:tcPr marL="28092" marR="28092" marT="0" marB="0" anchor="ctr"/>
                </a:tc>
              </a:tr>
              <a:tr h="13479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</a:rPr>
                        <a:t>Яйцо, меланж, порошок яичный, яйцепродукция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>
                          <a:solidFill>
                            <a:srgbClr val="FF0000"/>
                          </a:solidFill>
                        </a:rPr>
                        <a:t>кокцидиостатики</a:t>
                      </a:r>
                      <a:endParaRPr lang="ru-RU" sz="800" b="1" i="0" dirty="0">
                        <a:solidFill>
                          <a:srgbClr val="FF0000"/>
                        </a:solidFill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800" b="1" i="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800" b="1" i="0" dirty="0">
                        <a:solidFill>
                          <a:srgbClr val="FF0000"/>
                        </a:solidFill>
                      </a:endParaRPr>
                    </a:p>
                  </a:txBody>
                  <a:tcPr marL="28092" marR="28092" marT="0" marB="0" anchor="ctr"/>
                </a:tc>
              </a:tr>
              <a:tr h="134793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/>
                        <a:t>КМАФАнМ</a:t>
                      </a:r>
                      <a:endParaRPr lang="ru-RU" sz="800" b="1" i="0" dirty="0"/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/>
                        <a:t>-</a:t>
                      </a:r>
                      <a:endParaRPr lang="ru-RU" sz="800" b="1" i="0" dirty="0"/>
                    </a:p>
                  </a:txBody>
                  <a:tcPr marL="28092" marR="28092" marT="0" marB="0" anchor="ctr"/>
                </a:tc>
              </a:tr>
              <a:tr h="134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800" b="1" i="0" dirty="0"/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117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latin typeface="+mn-lt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8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8092" marR="280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/>
                        <a:t>186</a:t>
                      </a:r>
                      <a:endParaRPr lang="ru-RU" sz="800" b="1" i="0" dirty="0"/>
                    </a:p>
                  </a:txBody>
                  <a:tcPr marL="28092" marR="28092" marT="0" marB="0" anchor="ctr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568161" y="980728"/>
            <a:ext cx="35040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/>
              <a:t>Всего по пищевому мониторингу  в </a:t>
            </a:r>
          </a:p>
          <a:p>
            <a:pPr algn="ctr"/>
            <a:r>
              <a:rPr lang="ru-RU" sz="1050" b="1" dirty="0" smtClean="0"/>
              <a:t>Белгородскую МВЛ, ВГНКИ, НЦБРП направлено:</a:t>
            </a:r>
            <a:endParaRPr lang="ru-RU" sz="105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568161" y="2996952"/>
            <a:ext cx="3479270" cy="179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В 2015 году из 178 положительных </a:t>
            </a:r>
            <a:r>
              <a:rPr lang="ru-RU" sz="1000" b="1" dirty="0"/>
              <a:t> </a:t>
            </a:r>
            <a:r>
              <a:rPr lang="ru-RU" sz="1000" b="1" dirty="0" smtClean="0"/>
              <a:t>исследований:</a:t>
            </a:r>
          </a:p>
          <a:p>
            <a:endParaRPr lang="ru-RU" sz="1000" b="1" dirty="0" smtClean="0"/>
          </a:p>
          <a:p>
            <a:r>
              <a:rPr lang="ru-RU" sz="1000" b="1" dirty="0" smtClean="0"/>
              <a:t>- химико-токсикологических  – 150  (79,8%)</a:t>
            </a:r>
          </a:p>
          <a:p>
            <a:r>
              <a:rPr lang="ru-RU" sz="1000" b="1" dirty="0" smtClean="0"/>
              <a:t>- </a:t>
            </a:r>
            <a:r>
              <a:rPr lang="ru-RU" sz="1000" b="1" dirty="0"/>
              <a:t>м</a:t>
            </a:r>
            <a:r>
              <a:rPr lang="ru-RU" sz="1000" b="1" dirty="0" smtClean="0"/>
              <a:t>икробиологических  –  36  (20,2%)</a:t>
            </a:r>
          </a:p>
          <a:p>
            <a:endParaRPr lang="ru-RU" sz="1000" b="1" dirty="0" smtClean="0"/>
          </a:p>
          <a:p>
            <a:r>
              <a:rPr lang="ru-RU" sz="1000" b="1" dirty="0" smtClean="0"/>
              <a:t>Из них: </a:t>
            </a:r>
          </a:p>
          <a:p>
            <a:r>
              <a:rPr lang="ru-RU" sz="1000" b="1" dirty="0" smtClean="0"/>
              <a:t>172 пробы – Белгородская МВЛ (96,6%), </a:t>
            </a:r>
          </a:p>
          <a:p>
            <a:r>
              <a:rPr lang="ru-RU" sz="1000" b="1" dirty="0" smtClean="0"/>
              <a:t>в  т. ч. 142 – химико-токсикологических</a:t>
            </a:r>
          </a:p>
          <a:p>
            <a:endParaRPr lang="ru-RU" sz="1050" dirty="0"/>
          </a:p>
        </p:txBody>
      </p:sp>
      <p:pic>
        <p:nvPicPr>
          <p:cNvPr id="1026" name="Picture 2" descr="http://www.fsvps.ru/fsvps-docs/img/news/news_10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6" y="4677918"/>
            <a:ext cx="2520280" cy="20162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69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60648"/>
            <a:ext cx="9126694" cy="8640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>
                  <a:alpha val="71000"/>
                </a:srgbClr>
              </a:gs>
              <a:gs pos="70000">
                <a:srgbClr val="C4D6EB">
                  <a:alpha val="51000"/>
                </a:srgbClr>
              </a:gs>
              <a:gs pos="100000">
                <a:srgbClr val="FFEBFA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A4285-8FB1-402C-ADE9-61ED1F24A2FD}" type="slidenum">
              <a:rPr lang="ru-RU" smtClean="0"/>
              <a:t>19</a:t>
            </a:fld>
            <a:endParaRPr lang="ru-RU" dirty="0"/>
          </a:p>
        </p:txBody>
      </p:sp>
      <p:pic>
        <p:nvPicPr>
          <p:cNvPr id="8" name="Picture 9" descr="D:\ДОКУМЕНТЫ\СЦАЙТ\Наш бройлер 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0163"/>
            <a:ext cx="1241425" cy="12430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8596" y="4000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00211"/>
            <a:ext cx="8229600" cy="70291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Информация об исследованиях 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рамках пищевого мониторинга на 01.10.2015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8" name="Picture 4" descr="http://www.channelstv.com/wp-content/uploads/2012/07/laborato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85" y="4040727"/>
            <a:ext cx="3542243" cy="26566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052002"/>
              </p:ext>
            </p:extLst>
          </p:nvPr>
        </p:nvGraphicFramePr>
        <p:xfrm>
          <a:off x="171660" y="1273175"/>
          <a:ext cx="8792827" cy="1851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961"/>
                <a:gridCol w="1741154"/>
                <a:gridCol w="1828212"/>
                <a:gridCol w="1828212"/>
                <a:gridCol w="1121288"/>
              </a:tblGrid>
              <a:tr h="283617"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ФГБУ «БМВЛ»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ФГБУ «ВГНКИ»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ФГБУ «НЦБРП»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Итого</a:t>
                      </a:r>
                      <a:endParaRPr lang="ru-RU" sz="1200" b="1" dirty="0"/>
                    </a:p>
                  </a:txBody>
                  <a:tcPr/>
                </a:tc>
              </a:tr>
              <a:tr h="25785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Отобрано проб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1348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1483</a:t>
                      </a:r>
                      <a:endParaRPr lang="ru-RU" sz="1200" b="1" dirty="0"/>
                    </a:p>
                  </a:txBody>
                  <a:tcPr/>
                </a:tc>
              </a:tr>
              <a:tr h="48820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Проведено исследований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5527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1224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6851</a:t>
                      </a:r>
                      <a:endParaRPr lang="ru-RU" sz="1200" b="1" dirty="0"/>
                    </a:p>
                  </a:txBody>
                  <a:tcPr/>
                </a:tc>
              </a:tr>
              <a:tr h="25785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Положительные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178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  </a:t>
                      </a:r>
                    </a:p>
                    <a:p>
                      <a:pPr algn="ctr"/>
                      <a:r>
                        <a:rPr lang="ru-RU" sz="1200" b="1" dirty="0" smtClean="0"/>
                        <a:t>частично в работе</a:t>
                      </a:r>
                      <a:endParaRPr lang="ru-RU" sz="12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в работе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/>
                          </a:solidFill>
                        </a:rPr>
                        <a:t>186</a:t>
                      </a:r>
                      <a:endParaRPr lang="ru-RU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4857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% положительных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0,7</a:t>
                      </a:r>
                      <a:endParaRPr lang="ru-RU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2,7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0" name="Picture 6" descr="http://belmvl.ru/media/k2/items/cache/4c55c93b61ad68ff535629a2f86c996e_Generi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61" y="4040727"/>
            <a:ext cx="4046701" cy="26802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livespravka.ru/img/firm/s5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685" y="3126274"/>
            <a:ext cx="4681321" cy="109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8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D:\ДОКУМЕНТЫ\карта новая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73175"/>
            <a:ext cx="4960569" cy="302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260648"/>
            <a:ext cx="9126694" cy="720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>
                  <a:alpha val="71000"/>
                </a:srgbClr>
              </a:gs>
              <a:gs pos="70000">
                <a:srgbClr val="C4D6EB">
                  <a:alpha val="51000"/>
                </a:srgbClr>
              </a:gs>
              <a:gs pos="100000">
                <a:srgbClr val="FFEBFA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6578" y="6400800"/>
            <a:ext cx="2133600" cy="457200"/>
          </a:xfrm>
        </p:spPr>
        <p:txBody>
          <a:bodyPr/>
          <a:lstStyle/>
          <a:p>
            <a:pPr>
              <a:defRPr/>
            </a:pPr>
            <a:fld id="{A2D5E470-8C0F-46B5-869D-CAD1AC2AD4BC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0" y="268288"/>
            <a:ext cx="8505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Характеристика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algn="ctr" eaLnBrk="1" hangingPunct="1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сельского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хозяйства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Белгородской области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pic>
        <p:nvPicPr>
          <p:cNvPr id="5129" name="Picture 9" descr="D:\ДОКУМЕНТЫ\СЦАЙТ\Наш бройлер 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0163"/>
            <a:ext cx="1241425" cy="12430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680440"/>
              </p:ext>
            </p:extLst>
          </p:nvPr>
        </p:nvGraphicFramePr>
        <p:xfrm>
          <a:off x="179513" y="2132856"/>
          <a:ext cx="3820983" cy="1677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8298"/>
                <a:gridCol w="702639"/>
                <a:gridCol w="666701"/>
                <a:gridCol w="749212"/>
                <a:gridCol w="824133"/>
              </a:tblGrid>
              <a:tr h="19808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r>
                        <a:rPr lang="ru-RU" sz="1000" b="1" u="none" strike="noStrike" dirty="0" smtClean="0">
                          <a:effectLst/>
                        </a:rPr>
                        <a:t>Вид животных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 dirty="0" smtClean="0">
                          <a:effectLst/>
                        </a:rPr>
                        <a:t>год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45">
                <a:tc vMerge="1">
                  <a:txBody>
                    <a:bodyPr/>
                    <a:lstStyle/>
                    <a:p>
                      <a:pPr algn="ctr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2012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2013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2014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свиней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2700</a:t>
                      </a:r>
                      <a:endParaRPr lang="ru-RU" sz="10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3304,4</a:t>
                      </a:r>
                      <a:endParaRPr lang="ru-RU" sz="10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3481,5</a:t>
                      </a:r>
                      <a:endParaRPr lang="ru-RU" sz="10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3678,2</a:t>
                      </a:r>
                      <a:endParaRPr lang="ru-RU" sz="10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птицы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47669,5</a:t>
                      </a:r>
                      <a:endParaRPr lang="ru-RU" sz="10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48251,2</a:t>
                      </a:r>
                      <a:endParaRPr lang="ru-RU" sz="10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48808,6</a:t>
                      </a:r>
                      <a:endParaRPr lang="ru-RU" sz="10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51226,4</a:t>
                      </a:r>
                      <a:endParaRPr lang="ru-RU" sz="10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КРС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235,1</a:t>
                      </a:r>
                      <a:endParaRPr lang="ru-RU" sz="10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232,7</a:t>
                      </a:r>
                      <a:endParaRPr lang="ru-RU" sz="10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226,7</a:t>
                      </a:r>
                      <a:endParaRPr lang="ru-RU" sz="10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221</a:t>
                      </a:r>
                      <a:endParaRPr lang="ru-RU" sz="10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93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в т.ч </a:t>
                      </a:r>
                      <a:endParaRPr lang="ru-RU" sz="10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</a:rPr>
                        <a:t>коров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102,3</a:t>
                      </a:r>
                      <a:endParaRPr lang="ru-RU" sz="10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97,7</a:t>
                      </a:r>
                      <a:endParaRPr lang="ru-RU" sz="10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93,1</a:t>
                      </a:r>
                      <a:endParaRPr lang="ru-RU" sz="10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90,3</a:t>
                      </a:r>
                      <a:endParaRPr lang="ru-RU" sz="10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МРС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91,1</a:t>
                      </a:r>
                      <a:endParaRPr lang="ru-RU" sz="10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104</a:t>
                      </a:r>
                      <a:endParaRPr lang="ru-RU" sz="10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108</a:t>
                      </a:r>
                      <a:endParaRPr lang="ru-RU" sz="10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99,8</a:t>
                      </a:r>
                      <a:endParaRPr lang="ru-RU" sz="10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701547"/>
              </p:ext>
            </p:extLst>
          </p:nvPr>
        </p:nvGraphicFramePr>
        <p:xfrm>
          <a:off x="167950" y="4509120"/>
          <a:ext cx="4836099" cy="19620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2268"/>
                <a:gridCol w="748283"/>
                <a:gridCol w="695750"/>
                <a:gridCol w="765324"/>
                <a:gridCol w="904474"/>
              </a:tblGrid>
              <a:tr h="17657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r>
                        <a:rPr lang="ru-RU" sz="1000" b="1" u="none" strike="noStrike" dirty="0" smtClean="0">
                          <a:effectLst/>
                        </a:rPr>
                        <a:t>Вид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продукции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kern="1200" dirty="0" smtClean="0">
                          <a:effectLst/>
                        </a:rPr>
                        <a:t>ГОД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2625">
                <a:tc v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2012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2013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2014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01.10.15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3516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Скота и птицы на убой (в живом весе</a:t>
                      </a:r>
                      <a:r>
                        <a:rPr lang="ru-RU" sz="1000" b="1" u="none" strike="noStrike" dirty="0" smtClean="0">
                          <a:effectLst/>
                        </a:rPr>
                        <a:t>)</a:t>
                      </a:r>
                    </a:p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</a:rPr>
                        <a:t> всего,  в т.ч.: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1263,5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1503,2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1531,1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</a:rPr>
                        <a:t>1200,1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11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говядина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16,8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37,9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36,3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</a:rPr>
                        <a:t>26,3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203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</a:rPr>
                        <a:t>свинина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526,7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703,1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722,1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</a:rPr>
                        <a:t>556,6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11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МРС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0,16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1,9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+mn-lt"/>
                        </a:rPr>
                        <a:t>1,4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11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птица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719,9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759,5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770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</a:rPr>
                        <a:t>615,3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11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молоко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344,6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542,7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543,5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</a:rPr>
                        <a:t>406,5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11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яйца, млн. </a:t>
                      </a:r>
                      <a:r>
                        <a:rPr lang="ru-RU" sz="1000" b="1" u="none" strike="noStrike" dirty="0" smtClean="0">
                          <a:effectLst/>
                        </a:rPr>
                        <a:t>шт.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1297,3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1215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1299,5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</a:rPr>
                        <a:t>1092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2844" y="3962103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Производство основных продуктов животноводства в хозяйствах всех категорий ,  тыс. тонн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587" y="1484784"/>
            <a:ext cx="383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Поголовье на </a:t>
            </a:r>
            <a:r>
              <a:rPr lang="ru-RU" sz="1200" b="1" dirty="0" smtClean="0"/>
              <a:t>01.01.2015 года </a:t>
            </a:r>
            <a:r>
              <a:rPr lang="ru-RU" sz="1200" b="1" dirty="0"/>
              <a:t>тысяч </a:t>
            </a:r>
            <a:r>
              <a:rPr lang="ru-RU" sz="1200" b="1" dirty="0" smtClean="0"/>
              <a:t>голов, в </a:t>
            </a:r>
            <a:r>
              <a:rPr lang="ru-RU" sz="1200" b="1" dirty="0"/>
              <a:t>хозяйствах всех категорий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92099" y="4420569"/>
            <a:ext cx="40063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Белгородская область занимает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4-е </a:t>
            </a:r>
            <a:r>
              <a:rPr lang="ru-RU" sz="1400" b="1" dirty="0"/>
              <a:t>место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в </a:t>
            </a:r>
            <a:r>
              <a:rPr lang="ru-RU" sz="1400" b="1" dirty="0"/>
              <a:t>России по объему производства сельскохозяйственной </a:t>
            </a:r>
            <a:r>
              <a:rPr lang="ru-RU" sz="1400" b="1" dirty="0" smtClean="0"/>
              <a:t>продукции</a:t>
            </a:r>
          </a:p>
          <a:p>
            <a:pPr algn="ctr"/>
            <a:r>
              <a:rPr lang="ru-RU" sz="1400" b="1" dirty="0" smtClean="0"/>
              <a:t> </a:t>
            </a:r>
          </a:p>
          <a:p>
            <a:pPr algn="ctr"/>
            <a:r>
              <a:rPr lang="ru-RU" sz="1400" b="1" dirty="0" smtClean="0"/>
              <a:t>Годовой оборот:</a:t>
            </a:r>
          </a:p>
          <a:p>
            <a:pPr algn="ctr"/>
            <a:r>
              <a:rPr lang="ru-RU" sz="1400" b="1" dirty="0"/>
              <a:t>-</a:t>
            </a:r>
            <a:r>
              <a:rPr lang="ru-RU" sz="1400" b="1" dirty="0" smtClean="0"/>
              <a:t> свиней-более </a:t>
            </a:r>
            <a:r>
              <a:rPr lang="ru-RU" sz="1400" b="1" dirty="0"/>
              <a:t>9 млн. </a:t>
            </a:r>
            <a:r>
              <a:rPr lang="ru-RU" sz="1400" b="1" dirty="0" smtClean="0"/>
              <a:t>гол.</a:t>
            </a:r>
          </a:p>
          <a:p>
            <a:pPr algn="ctr"/>
            <a:r>
              <a:rPr lang="ru-RU" sz="1400" b="1" dirty="0" smtClean="0"/>
              <a:t>- птицы </a:t>
            </a:r>
            <a:r>
              <a:rPr lang="ru-RU" sz="1400" b="1" dirty="0"/>
              <a:t>– около 500 млн. </a:t>
            </a:r>
            <a:r>
              <a:rPr lang="ru-RU" sz="1400" b="1" dirty="0" smtClean="0"/>
              <a:t>гол. </a:t>
            </a:r>
          </a:p>
          <a:p>
            <a:pPr algn="ctr"/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871855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306" y="285728"/>
            <a:ext cx="9126694" cy="76700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>
                  <a:alpha val="71000"/>
                </a:srgbClr>
              </a:gs>
              <a:gs pos="70000">
                <a:srgbClr val="C4D6EB">
                  <a:alpha val="51000"/>
                </a:srgbClr>
              </a:gs>
              <a:gs pos="100000">
                <a:srgbClr val="FFEBFA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322608"/>
            <a:ext cx="7929593" cy="702469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 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Система раннего оповещения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ИС «СИРАНО</a:t>
            </a:r>
            <a:endParaRPr lang="ru-RU" sz="20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9" descr="D:\ДОКУМЕНТЫ\СЦАЙТ\Наш бройлер 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440" y="0"/>
            <a:ext cx="907560" cy="9087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8156" y="4418456"/>
            <a:ext cx="38611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smtClean="0"/>
              <a:t>- По </a:t>
            </a:r>
            <a:r>
              <a:rPr lang="ru-RU" sz="1200" b="1" dirty="0" smtClean="0"/>
              <a:t>всем случаям </a:t>
            </a:r>
            <a:r>
              <a:rPr lang="ru-RU" sz="1200" b="1" dirty="0" smtClean="0"/>
              <a:t>направлена информация для </a:t>
            </a:r>
            <a:r>
              <a:rPr lang="ru-RU" sz="1200" b="1" smtClean="0"/>
              <a:t>проведения корректирующих </a:t>
            </a:r>
            <a:r>
              <a:rPr lang="ru-RU" sz="1200" b="1" dirty="0" smtClean="0"/>
              <a:t>мероприятий</a:t>
            </a:r>
            <a:endParaRPr lang="ru-RU" sz="1200" b="1" dirty="0" smtClean="0"/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1200" b="1" dirty="0" smtClean="0"/>
              <a:t>Введен усиленный лабораторный контроль по 100 случаям обнаружений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1200" b="1" dirty="0" smtClean="0"/>
              <a:t>Проведены проверки </a:t>
            </a:r>
            <a:r>
              <a:rPr lang="ru-RU" sz="1200" b="1" dirty="0"/>
              <a:t>по 73 случаям обнаружений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1200" b="1" dirty="0" smtClean="0"/>
              <a:t>Наложено 70 штрафов  (по 126 обнаружениям) на сумму  более  </a:t>
            </a:r>
          </a:p>
          <a:p>
            <a:pPr>
              <a:spcAft>
                <a:spcPts val="600"/>
              </a:spcAft>
            </a:pPr>
            <a:r>
              <a:rPr lang="ru-RU" sz="1200" b="1" dirty="0" smtClean="0"/>
              <a:t>1072, 6 тыс. рублей.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5952" y="1149824"/>
            <a:ext cx="31185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В 2015 году   в ИС </a:t>
            </a:r>
            <a:r>
              <a:rPr lang="ru-RU" sz="1200" b="1" dirty="0" smtClean="0">
                <a:solidFill>
                  <a:srgbClr val="FF0000"/>
                </a:solidFill>
              </a:rPr>
              <a:t>поступило  330 сообщений </a:t>
            </a:r>
            <a:r>
              <a:rPr lang="ru-RU" sz="1200" b="1" dirty="0" smtClean="0"/>
              <a:t>о выявлениях в продукции белгородских предприятий, из них:</a:t>
            </a:r>
          </a:p>
          <a:p>
            <a:pPr algn="ctr"/>
            <a:r>
              <a:rPr lang="ru-RU" sz="1200" b="1" dirty="0" smtClean="0"/>
              <a:t>195 </a:t>
            </a:r>
            <a:r>
              <a:rPr lang="ru-RU" sz="1200" b="1" dirty="0"/>
              <a:t>– по  </a:t>
            </a:r>
            <a:r>
              <a:rPr lang="ru-RU" sz="1200" b="1" dirty="0" smtClean="0"/>
              <a:t>остаткам хим. веществ </a:t>
            </a:r>
            <a:r>
              <a:rPr lang="ru-RU" sz="1200" b="1" dirty="0"/>
              <a:t>135 – по микробиологии </a:t>
            </a:r>
          </a:p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-  151 сообщение </a:t>
            </a:r>
          </a:p>
          <a:p>
            <a:pPr algn="ctr"/>
            <a:r>
              <a:rPr lang="ru-RU" sz="1200" b="1" dirty="0" smtClean="0"/>
              <a:t>сторонних лабораторий, из них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200" b="1" dirty="0" smtClean="0"/>
              <a:t>48 – по остаткам  хим</a:t>
            </a:r>
            <a:r>
              <a:rPr lang="ru-RU" sz="1200" b="1" dirty="0"/>
              <a:t>. </a:t>
            </a:r>
            <a:r>
              <a:rPr lang="ru-RU" sz="1200" b="1" dirty="0" smtClean="0"/>
              <a:t>веществ</a:t>
            </a:r>
          </a:p>
          <a:p>
            <a:pPr algn="ctr"/>
            <a:r>
              <a:rPr lang="ru-RU" sz="1200" b="1" dirty="0" smtClean="0"/>
              <a:t>103 </a:t>
            </a:r>
            <a:r>
              <a:rPr lang="ru-RU" sz="1200" b="1" dirty="0"/>
              <a:t>– по микробиологии</a:t>
            </a:r>
          </a:p>
          <a:p>
            <a:pPr algn="ctr"/>
            <a:r>
              <a:rPr lang="ru-RU" sz="1200" b="1" dirty="0"/>
              <a:t> (19-листерия, </a:t>
            </a:r>
            <a:endParaRPr lang="ru-RU" sz="1200" b="1" dirty="0" smtClean="0"/>
          </a:p>
          <a:p>
            <a:pPr algn="ctr"/>
            <a:r>
              <a:rPr lang="ru-RU" sz="1200" b="1" dirty="0" smtClean="0"/>
              <a:t>22 </a:t>
            </a:r>
            <a:r>
              <a:rPr lang="ru-RU" sz="1200" b="1" dirty="0"/>
              <a:t>- сальмонелла</a:t>
            </a:r>
            <a:r>
              <a:rPr lang="ru-RU" sz="1200" b="1" dirty="0" smtClean="0"/>
              <a:t>)</a:t>
            </a:r>
            <a:endParaRPr lang="ru-RU" sz="1200" b="1" dirty="0"/>
          </a:p>
          <a:p>
            <a:pPr algn="ctr"/>
            <a:endParaRPr lang="ru-RU" sz="1200" b="1" dirty="0" smtClean="0"/>
          </a:p>
          <a:p>
            <a:pPr algn="ctr"/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2845" y="1149824"/>
            <a:ext cx="399710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Сообщения из </a:t>
            </a:r>
            <a:r>
              <a:rPr lang="ru-RU" sz="900" dirty="0"/>
              <a:t>ГБУ Мосветобъединение </a:t>
            </a:r>
            <a:r>
              <a:rPr lang="ru-RU" sz="900" dirty="0" smtClean="0"/>
              <a:t>ГВЛ,  «ВГНКИ, «Ростовский РЦ», «Новосибирская МВЛ», «Орловский РЦ», «Белгородская МВЛ», «Брянская МВЛ», «Саратовская МВЛ», «Тульская МВЛ», «Омский РЦ», «ЦНМВЛ», «Краснодарская МВЛ», «Челябинская МВЛ», «Тверская МВЛ», ОБУ «Курская ОВЛ», «Татарская МВЛ», ГБУ «Санкт-Петербургская ГВЛ», «Калининградская МВЛ», «Оренбургский РЦ», «Сахалинская МВЛ», ГБУ </a:t>
            </a:r>
            <a:r>
              <a:rPr lang="ru-RU" sz="900" dirty="0"/>
              <a:t>НО Нижегородская </a:t>
            </a:r>
            <a:r>
              <a:rPr lang="ru-RU" sz="900" dirty="0" smtClean="0"/>
              <a:t>ОВЛ, ИЛ </a:t>
            </a:r>
            <a:r>
              <a:rPr lang="ru-RU" sz="900" dirty="0"/>
              <a:t>ГУВ МО </a:t>
            </a:r>
            <a:r>
              <a:rPr lang="ru-RU" sz="900" dirty="0" smtClean="0"/>
              <a:t>«Наро-Фоминская» райСББЖ, «ВНИИЗЖ», ГУВ </a:t>
            </a:r>
            <a:r>
              <a:rPr lang="ru-RU" sz="900" dirty="0"/>
              <a:t>МО Московская </a:t>
            </a:r>
            <a:r>
              <a:rPr lang="ru-RU" sz="900" dirty="0" smtClean="0"/>
              <a:t>ОВЛ, ГУВ </a:t>
            </a:r>
            <a:r>
              <a:rPr lang="ru-RU" sz="900" dirty="0"/>
              <a:t>МО </a:t>
            </a:r>
            <a:r>
              <a:rPr lang="ru-RU" sz="900" dirty="0" smtClean="0"/>
              <a:t>«Истринская СББЖ», ГУ «Якутская РВИЛ», «Приморская МВЛ», ГБУ «Самарская ОВЛ»</a:t>
            </a:r>
            <a:endParaRPr lang="ru-RU" sz="900" dirty="0"/>
          </a:p>
          <a:p>
            <a:pPr algn="ctr"/>
            <a:endParaRPr lang="ru-RU" sz="1200" dirty="0"/>
          </a:p>
        </p:txBody>
      </p:sp>
      <p:sp>
        <p:nvSpPr>
          <p:cNvPr id="36" name="TextBox 60"/>
          <p:cNvSpPr txBox="1">
            <a:spLocks noChangeArrowheads="1"/>
          </p:cNvSpPr>
          <p:nvPr/>
        </p:nvSpPr>
        <p:spPr bwMode="auto">
          <a:xfrm>
            <a:off x="4045727" y="1834626"/>
            <a:ext cx="18002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Система Раннего Оповещения</a:t>
            </a:r>
          </a:p>
        </p:txBody>
      </p:sp>
      <p:cxnSp>
        <p:nvCxnSpPr>
          <p:cNvPr id="64" name="Прямая со стрелкой 134"/>
          <p:cNvCxnSpPr>
            <a:cxnSpLocks noChangeShapeType="1"/>
          </p:cNvCxnSpPr>
          <p:nvPr/>
        </p:nvCxnSpPr>
        <p:spPr bwMode="auto">
          <a:xfrm flipV="1">
            <a:off x="3059832" y="3076381"/>
            <a:ext cx="915861" cy="126234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</p:spPr>
      </p:cxnSp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6D15F-F2C5-49E3-8917-49CB27978861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77188">
            <a:off x="4665240" y="3795888"/>
            <a:ext cx="561196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512400" y="608320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Управление Россельхознадзора </a:t>
            </a:r>
          </a:p>
          <a:p>
            <a:pPr algn="ctr"/>
            <a:r>
              <a:rPr lang="ru-RU" sz="1200" b="1" dirty="0" smtClean="0"/>
              <a:t>по Белгородской области </a:t>
            </a:r>
            <a:endParaRPr lang="ru-RU" sz="1200" b="1" dirty="0"/>
          </a:p>
        </p:txBody>
      </p:sp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1387">
            <a:off x="3224960" y="5313813"/>
            <a:ext cx="699661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http://community.ebay.co.uk/t5/image/serverpage/image-id/55748iACA62FADC73DB7CC/image-size/original?v=mpbl-1&amp;px=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947" y="2031555"/>
            <a:ext cx="2059784" cy="205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texasrenterblog.com/wp-content/uploads/evicti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436" y="4091858"/>
            <a:ext cx="2130668" cy="213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eba.gov.tr/tb.php?src=http://video.eba.gov.tr/983/24a/1c0/219/b2e/fb4/78f/928/e99/0bc/34b/79f/7d8/410/045/98324a1c0219b2efb478f928e990bc34b79f7d8410045.png&amp;w=57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41" b="12719"/>
          <a:stretch/>
        </p:blipFill>
        <p:spPr bwMode="auto">
          <a:xfrm>
            <a:off x="309899" y="2738639"/>
            <a:ext cx="2096285" cy="161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eba.gov.tr/tb.php?src=http://video.eba.gov.tr/983/24a/1c0/219/b2e/fb4/78f/928/e99/0bc/34b/79f/7d8/410/045/98324a1c0219b2efb478f928e990bc34b79f7d8410045.png&amp;w=57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41" b="12719"/>
          <a:stretch/>
        </p:blipFill>
        <p:spPr bwMode="auto">
          <a:xfrm>
            <a:off x="1268918" y="2950317"/>
            <a:ext cx="2096285" cy="161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 со стрелкой вниз 1"/>
          <p:cNvSpPr/>
          <p:nvPr/>
        </p:nvSpPr>
        <p:spPr>
          <a:xfrm>
            <a:off x="5953265" y="3960194"/>
            <a:ext cx="2889673" cy="184830"/>
          </a:xfrm>
          <a:prstGeom prst="downArrow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953264" y="4223964"/>
            <a:ext cx="288967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По 16 сообщениям  </a:t>
            </a:r>
            <a:r>
              <a:rPr lang="ru-RU" sz="1100" b="1" dirty="0" smtClean="0"/>
              <a:t>сторонних лабораторий </a:t>
            </a:r>
            <a:r>
              <a:rPr lang="ru-RU" sz="1100" b="1" dirty="0" smtClean="0"/>
              <a:t>возбуждено 7 административных дел, в ходе которых наложены штрафы на сумму 383  тыс. рублей  </a:t>
            </a:r>
            <a:endParaRPr lang="ru-RU" sz="1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53264" y="5245049"/>
            <a:ext cx="28896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 Белгородской МВЛ  выявлено </a:t>
            </a:r>
          </a:p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179 положительных проб </a:t>
            </a:r>
          </a:p>
          <a:p>
            <a:pPr algn="ctr"/>
            <a:r>
              <a:rPr lang="ru-RU" sz="1100" b="1" dirty="0" smtClean="0"/>
              <a:t>из них:</a:t>
            </a:r>
          </a:p>
          <a:p>
            <a:pPr algn="ctr"/>
            <a:r>
              <a:rPr lang="ru-RU" sz="1100" b="1" dirty="0"/>
              <a:t>147- </a:t>
            </a:r>
            <a:r>
              <a:rPr lang="ru-RU" sz="1100" b="1" dirty="0" smtClean="0"/>
              <a:t>по остаткам  </a:t>
            </a:r>
            <a:r>
              <a:rPr lang="ru-RU" sz="1100" b="1" dirty="0"/>
              <a:t>хим. веществ</a:t>
            </a:r>
          </a:p>
          <a:p>
            <a:pPr algn="ctr"/>
            <a:r>
              <a:rPr lang="ru-RU" sz="1100" b="1" dirty="0" smtClean="0"/>
              <a:t>32 – по микробиологии </a:t>
            </a:r>
          </a:p>
          <a:p>
            <a:pPr algn="ctr"/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66009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8460432" cy="64807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>
                  <a:alpha val="71000"/>
                </a:srgbClr>
              </a:gs>
              <a:gs pos="70000">
                <a:srgbClr val="C4D6EB">
                  <a:alpha val="51000"/>
                </a:srgbClr>
              </a:gs>
              <a:gs pos="100000">
                <a:srgbClr val="FFEBFA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по фальсификации препарата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9" descr="D:\ДОКУМЕНТЫ\СЦАЙТ\Наш бройлер 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354" y="30163"/>
            <a:ext cx="1093184" cy="10945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A2D5E470-8C0F-46B5-869D-CAD1AC2AD4BC}" type="slidenum">
              <a:rPr lang="ru-RU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1027" name="Picture 3" descr="C:\Users\Novichenko\Desktop\IMG_07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r="10669"/>
          <a:stretch/>
        </p:blipFill>
        <p:spPr bwMode="auto">
          <a:xfrm>
            <a:off x="58289" y="1124743"/>
            <a:ext cx="239458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ovichenko\Desktop\IMG_07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1894" r="5116"/>
          <a:stretch/>
        </p:blipFill>
        <p:spPr bwMode="auto">
          <a:xfrm>
            <a:off x="1979712" y="2284155"/>
            <a:ext cx="248591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102" y="4480006"/>
            <a:ext cx="4587827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На лицевой стороне упаковки первого препарата «Ноземацид»</a:t>
            </a:r>
          </a:p>
          <a:p>
            <a:r>
              <a:rPr lang="ru-RU" sz="1050" b="1" dirty="0" smtClean="0"/>
              <a:t>указан </a:t>
            </a:r>
            <a:r>
              <a:rPr lang="ru-RU" sz="1050" b="1" dirty="0"/>
              <a:t>регистрационный </a:t>
            </a:r>
            <a:r>
              <a:rPr lang="ru-RU" sz="1050" b="1" dirty="0" smtClean="0"/>
              <a:t>номер  ПВР-2-0.2/01105, </a:t>
            </a:r>
          </a:p>
          <a:p>
            <a:r>
              <a:rPr lang="ru-RU" sz="1050" b="1" dirty="0" smtClean="0"/>
              <a:t>что свидетельствует о том, что данный препарат зарегистрирован в РФ</a:t>
            </a:r>
          </a:p>
          <a:p>
            <a:endParaRPr lang="ru-RU" sz="1050" b="1" dirty="0"/>
          </a:p>
          <a:p>
            <a:r>
              <a:rPr lang="ru-RU" sz="1050" b="1" dirty="0" smtClean="0"/>
              <a:t>На обратной стороне первого  препарата указан регистрационный </a:t>
            </a:r>
            <a:r>
              <a:rPr lang="ru-RU" sz="1050" b="1" dirty="0"/>
              <a:t>номер </a:t>
            </a:r>
            <a:r>
              <a:rPr lang="ru-RU" sz="1050" b="1" dirty="0" smtClean="0"/>
              <a:t>РК-ВП-4-1419-10, что </a:t>
            </a:r>
            <a:r>
              <a:rPr lang="ru-RU" sz="1050" b="1" dirty="0"/>
              <a:t>свидетельствует о том, что данный препарат зарегистрирован в </a:t>
            </a:r>
            <a:r>
              <a:rPr lang="ru-RU" sz="1050" b="1" dirty="0" smtClean="0"/>
              <a:t>Республике  Казахстан</a:t>
            </a:r>
          </a:p>
          <a:p>
            <a:endParaRPr lang="ru-RU" sz="1050" b="1" dirty="0"/>
          </a:p>
          <a:p>
            <a:r>
              <a:rPr lang="ru-RU" sz="1050" b="1" dirty="0" smtClean="0"/>
              <a:t>При лабораторном исследовании первого препарата методом ВЭЖХ/МС/МС  установлено наличие  фуразолидона </a:t>
            </a:r>
            <a:endParaRPr lang="ru-RU" sz="105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319021"/>
              </p:ext>
            </p:extLst>
          </p:nvPr>
        </p:nvGraphicFramePr>
        <p:xfrm>
          <a:off x="2530628" y="1556792"/>
          <a:ext cx="6380244" cy="51893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46618"/>
                <a:gridCol w="1152128"/>
                <a:gridCol w="2232248"/>
                <a:gridCol w="2649250"/>
              </a:tblGrid>
              <a:tr h="25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</a:rPr>
                        <a:t>17</a:t>
                      </a:r>
                      <a:endParaRPr lang="ru-RU" sz="10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494" marR="2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2"/>
                          </a:solidFill>
                          <a:effectLst/>
                        </a:rPr>
                        <a:t>Неземацид</a:t>
                      </a:r>
                      <a:endParaRPr lang="ru-RU" sz="10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494" marR="2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</a:rPr>
                        <a:t>ЗАО «Агробиопром», Россия</a:t>
                      </a:r>
                      <a:endParaRPr lang="ru-RU" sz="10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494" marR="2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2"/>
                          </a:solidFill>
                          <a:effectLst/>
                        </a:rPr>
                        <a:t>РК-ВП-4-1419-10         20.04.2010</a:t>
                      </a:r>
                      <a:endParaRPr lang="ru-RU" sz="10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494" marR="21494" marT="0" marB="0"/>
                </a:tc>
              </a:tr>
              <a:tr h="25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</a:rPr>
                        <a:t>604</a:t>
                      </a:r>
                      <a:endParaRPr lang="ru-RU" sz="10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494" marR="2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solidFill>
                            <a:schemeClr val="bg2"/>
                          </a:solidFill>
                          <a:effectLst/>
                        </a:rPr>
                        <a:t>Неземацид</a:t>
                      </a:r>
                      <a:endParaRPr lang="ru-RU" sz="10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494" marR="2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</a:rPr>
                        <a:t>ЗАО «Агробиопром», Россия</a:t>
                      </a:r>
                      <a:endParaRPr lang="ru-RU" sz="10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494" marR="2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solidFill>
                            <a:schemeClr val="bg2"/>
                          </a:solidFill>
                          <a:effectLst/>
                        </a:rPr>
                        <a:t>РК-ВП-4-2709-14          16.07.2014</a:t>
                      </a:r>
                      <a:endParaRPr lang="ru-RU" sz="10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494" marR="21494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69198" y="893911"/>
            <a:ext cx="638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В Реестре ветеринарных препаратов зарегистрированных в </a:t>
            </a:r>
          </a:p>
          <a:p>
            <a:r>
              <a:rPr lang="ru-RU" sz="1200" b="1" dirty="0" smtClean="0"/>
              <a:t>Республике Казахстан имеются 2 записи о регистрации</a:t>
            </a:r>
            <a:endParaRPr lang="ru-RU" sz="1200" b="1" dirty="0"/>
          </a:p>
        </p:txBody>
      </p:sp>
      <p:pic>
        <p:nvPicPr>
          <p:cNvPr id="18" name="Рисунок 17" descr="C:\Users\dobrunov\AppData\Local\Microsoft\Windows\INetCache\Content.Word\IMG_059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1" t="7459" r="8703" b="2385"/>
          <a:stretch/>
        </p:blipFill>
        <p:spPr bwMode="auto">
          <a:xfrm>
            <a:off x="4637928" y="2204042"/>
            <a:ext cx="2382344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599359" y="5614297"/>
            <a:ext cx="4311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у второго  препарата регистрационный номер </a:t>
            </a:r>
          </a:p>
          <a:p>
            <a:r>
              <a:rPr lang="ru-RU" sz="1100" b="1" dirty="0"/>
              <a:t>РК-ВП-4-2709-14  </a:t>
            </a:r>
            <a:r>
              <a:rPr lang="ru-RU" sz="1100" b="1" dirty="0" smtClean="0"/>
              <a:t>соответствует  зарегистрированному  на сайте, </a:t>
            </a:r>
          </a:p>
          <a:p>
            <a:r>
              <a:rPr lang="ru-RU" sz="1100" b="1" dirty="0" smtClean="0"/>
              <a:t>состав соответствует  указанному на упаковке</a:t>
            </a:r>
            <a:endParaRPr lang="ru-RU" sz="11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t="6131" r="7524"/>
          <a:stretch/>
        </p:blipFill>
        <p:spPr bwMode="auto">
          <a:xfrm>
            <a:off x="6445580" y="3333416"/>
            <a:ext cx="2527019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97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740171"/>
              </p:ext>
            </p:extLst>
          </p:nvPr>
        </p:nvGraphicFramePr>
        <p:xfrm>
          <a:off x="288268" y="1124744"/>
          <a:ext cx="8568952" cy="522178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419636"/>
                <a:gridCol w="5149316"/>
              </a:tblGrid>
              <a:tr h="41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u="sng" dirty="0">
                          <a:effectLst/>
                        </a:rPr>
                        <a:t>Проблемы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106" marR="611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u="sng" dirty="0">
                          <a:effectLst/>
                        </a:rPr>
                        <a:t>Предложения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1106" marR="61106" marT="0" marB="0" anchor="ctr"/>
                </a:tc>
              </a:tr>
              <a:tr h="230957">
                <a:tc>
                  <a:txBody>
                    <a:bodyPr/>
                    <a:lstStyle/>
                    <a:p>
                      <a:pPr marL="0" indent="266700" algn="just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Недостаточность статистических данных для эффективного планирования </a:t>
                      </a:r>
                      <a:r>
                        <a:rPr lang="ru-RU" sz="1050" b="1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госмониторинга</a:t>
                      </a:r>
                      <a:endParaRPr lang="ru-RU" sz="1050" b="1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indent="266700" algn="just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Внести предложения в </a:t>
                      </a:r>
                      <a:r>
                        <a:rPr lang="ru-RU" sz="1050" b="1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МСХ РФ о внесении изменений в нормативно-правовые документы в части включения в ветеринарную отчетность</a:t>
                      </a:r>
                      <a:r>
                        <a:rPr lang="ru-RU" sz="105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 сведений, необходимых  для расчета </a:t>
                      </a:r>
                      <a:r>
                        <a:rPr lang="ru-RU" sz="1050" b="1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госмониторингов</a:t>
                      </a:r>
                      <a:endParaRPr lang="ru-RU" sz="1050" b="1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61106" marR="61106" marT="0" marB="0"/>
                </a:tc>
              </a:tr>
              <a:tr h="662985">
                <a:tc>
                  <a:txBody>
                    <a:bodyPr/>
                    <a:lstStyle/>
                    <a:p>
                      <a:pPr marL="0" indent="266700" algn="just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</a:rPr>
                        <a:t>Отсутствие определенных критериев</a:t>
                      </a:r>
                      <a:r>
                        <a:rPr lang="ru-RU" sz="1050" b="1" baseline="0" dirty="0" smtClean="0">
                          <a:effectLst/>
                          <a:latin typeface="+mn-lt"/>
                        </a:rPr>
                        <a:t> для определения </a:t>
                      </a:r>
                      <a:r>
                        <a:rPr lang="ru-RU" sz="1050" b="1" dirty="0" smtClean="0">
                          <a:effectLst/>
                          <a:latin typeface="+mn-lt"/>
                        </a:rPr>
                        <a:t>перечня контролируемых заболеваний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u="none" strike="noStrike" dirty="0" smtClean="0">
                          <a:effectLst/>
                          <a:latin typeface="+mn-lt"/>
                        </a:rPr>
                        <a:t>В</a:t>
                      </a:r>
                      <a:r>
                        <a:rPr lang="ru-RU" sz="1050" b="1" u="none" strike="noStrike" baseline="0" dirty="0" smtClean="0">
                          <a:effectLst/>
                          <a:latin typeface="+mn-lt"/>
                        </a:rPr>
                        <a:t> соответствии с международным законодательством  (Кодексы МЭБ) разработать программы по </a:t>
                      </a:r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050" b="1" u="none" strike="noStrike" dirty="0" smtClean="0">
                          <a:effectLst/>
                          <a:latin typeface="+mn-lt"/>
                        </a:rPr>
                        <a:t>надзору за актуальными для страны болезнями животного</a:t>
                      </a:r>
                      <a:r>
                        <a:rPr lang="ru-RU" sz="1050" b="1" u="none" strike="noStrike" baseline="0" dirty="0" smtClean="0">
                          <a:effectLst/>
                          <a:latin typeface="+mn-lt"/>
                        </a:rPr>
                        <a:t> мира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06" marR="61106" marT="0" marB="0"/>
                </a:tc>
              </a:tr>
              <a:tr h="624076">
                <a:tc>
                  <a:txBody>
                    <a:bodyPr/>
                    <a:lstStyle/>
                    <a:p>
                      <a:pPr marL="0" indent="266700" algn="just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</a:rPr>
                        <a:t>Невозможность планирования мониторинга импортной продукции, при ее перемещении через госграницу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indent="266700" algn="just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Осуществлять проведение исследований проб импортной продукции, отобранных в ПП и СВХ в рамках </a:t>
                      </a:r>
                      <a:r>
                        <a:rPr lang="ru-RU" sz="1050" b="1" baseline="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госзадания</a:t>
                      </a:r>
                      <a:endParaRPr lang="ru-RU" sz="1050" b="1" baseline="0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  <a:p>
                      <a:pPr marL="0" indent="266700" algn="just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61106" marR="61106" marT="0" marB="0"/>
                </a:tc>
              </a:tr>
              <a:tr h="344036">
                <a:tc>
                  <a:txBody>
                    <a:bodyPr/>
                    <a:lstStyle/>
                    <a:p>
                      <a:pPr marL="0" indent="266700" algn="just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Отсутствие учета по производству и применению ветпрепаратов</a:t>
                      </a:r>
                      <a:endParaRPr lang="ru-RU" sz="1050" b="1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indent="266700" algn="just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Внести предложение в МСХ РФ о внесении изменений в нормативно-правовые документы, устанавливающие</a:t>
                      </a:r>
                      <a:r>
                        <a:rPr lang="ru-RU" sz="1050" b="1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обязательность  наличия системы </a:t>
                      </a:r>
                      <a:r>
                        <a:rPr lang="ru-RU" sz="105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по учету производства и применения </a:t>
                      </a:r>
                      <a:r>
                        <a:rPr lang="ru-RU" sz="1050" b="1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ветпрепаратов</a:t>
                      </a:r>
                      <a:r>
                        <a:rPr lang="ru-RU" sz="105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на территории РФ или ТС</a:t>
                      </a:r>
                      <a:endParaRPr lang="ru-RU" sz="1050" b="1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61106" marR="61106" marT="0" marB="0"/>
                </a:tc>
              </a:tr>
              <a:tr h="512048">
                <a:tc>
                  <a:txBody>
                    <a:bodyPr/>
                    <a:lstStyle/>
                    <a:p>
                      <a:pPr marL="0" indent="266700" algn="just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Отсутствие разработанных и утвержденных в установленном порядке методов и</a:t>
                      </a:r>
                      <a:r>
                        <a:rPr lang="ru-RU" sz="1050" b="1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сследований остатков лекарственных средств</a:t>
                      </a:r>
                      <a:endParaRPr lang="ru-RU" sz="1050" b="1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marR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effectLst/>
                          <a:latin typeface="+mn-lt"/>
                        </a:rPr>
                        <a:t>Разработать и утвердить</a:t>
                      </a:r>
                      <a:r>
                        <a:rPr lang="ru-RU" sz="1050" b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методы и</a:t>
                      </a:r>
                      <a:r>
                        <a:rPr lang="ru-RU" sz="1050" b="1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сследований остатков действующих веществ ветеринарных препаратов, зарегистрированных на территории ТС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06" marR="61106" marT="0" marB="0"/>
                </a:tc>
              </a:tr>
              <a:tr h="618877">
                <a:tc>
                  <a:txBody>
                    <a:bodyPr/>
                    <a:lstStyle/>
                    <a:p>
                      <a:pPr marL="0" indent="266700" algn="just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Невозможность принятия мер к производителям</a:t>
                      </a:r>
                      <a:r>
                        <a:rPr lang="ru-RU" sz="1050" b="1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продукции по выявлениям условных патогенов в продукции, находящейся в реализации </a:t>
                      </a:r>
                      <a:endParaRPr lang="ru-RU" sz="1050" b="1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indent="266700" algn="just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Необходимо внести изменения в АИС СИРАНО в части информации о выявлении микробиологических показателей. </a:t>
                      </a:r>
                    </a:p>
                    <a:p>
                      <a:pPr marL="0" indent="266700" algn="just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Принятие мер должно быть за регионом, где эта продукция реализовывалась</a:t>
                      </a:r>
                    </a:p>
                    <a:p>
                      <a:pPr marL="0" indent="266700" algn="just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61106" marR="61106" marT="0" marB="0"/>
                </a:tc>
              </a:tr>
              <a:tr h="392047">
                <a:tc>
                  <a:txBody>
                    <a:bodyPr/>
                    <a:lstStyle/>
                    <a:p>
                      <a:pPr marL="0" indent="266700" algn="just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Отсутствие необходимых документов для принятия мер по обнаружениям других </a:t>
                      </a:r>
                      <a:r>
                        <a:rPr lang="ru-RU" sz="1050" b="1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теруправлений</a:t>
                      </a:r>
                      <a:r>
                        <a:rPr lang="ru-RU" sz="105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и лабораторий</a:t>
                      </a:r>
                      <a:endParaRPr lang="ru-RU" sz="1050" b="1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indent="266700" algn="just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При выявлении положительных результатов незамедлительно (до выхода окончательного</a:t>
                      </a:r>
                      <a:r>
                        <a:rPr lang="ru-RU" sz="1050" b="1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протокола исследований) направлять информацию в территориальные управления для принятия необходимых мер </a:t>
                      </a:r>
                    </a:p>
                    <a:p>
                      <a:pPr marL="0" indent="266700" algn="just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61106" marR="61106" marT="0" marB="0"/>
                </a:tc>
              </a:tr>
            </a:tbl>
          </a:graphicData>
        </a:graphic>
      </p:graphicFrame>
      <p:sp>
        <p:nvSpPr>
          <p:cNvPr id="8502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425441" y="6377215"/>
            <a:ext cx="457920" cy="3432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687897" indent="-264576"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058304" indent="-211661"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481625" indent="-211661"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1904947" indent="-211661">
              <a:defRPr sz="1800">
                <a:solidFill>
                  <a:schemeClr val="tx2"/>
                </a:solidFill>
                <a:latin typeface="Franklin Gothic Book" pitchFamily="34" charset="0"/>
              </a:defRPr>
            </a:lvl5pPr>
            <a:lvl6pPr marL="2328268" indent="-211661" eaLnBrk="0" fontAlgn="base" hangingPunct="0">
              <a:spcAft>
                <a:spcPct val="0"/>
              </a:spcAft>
              <a:buFont typeface="Wingdings 2" pitchFamily="18" charset="2"/>
              <a:buChar char=""/>
              <a:defRPr sz="1800">
                <a:solidFill>
                  <a:schemeClr val="tx2"/>
                </a:solidFill>
                <a:latin typeface="Franklin Gothic Book" pitchFamily="34" charset="0"/>
              </a:defRPr>
            </a:lvl6pPr>
            <a:lvl7pPr marL="2751590" indent="-211661" eaLnBrk="0" fontAlgn="base" hangingPunct="0">
              <a:spcAft>
                <a:spcPct val="0"/>
              </a:spcAft>
              <a:buFont typeface="Wingdings 2" pitchFamily="18" charset="2"/>
              <a:buChar char=""/>
              <a:defRPr sz="1800">
                <a:solidFill>
                  <a:schemeClr val="tx2"/>
                </a:solidFill>
                <a:latin typeface="Franklin Gothic Book" pitchFamily="34" charset="0"/>
              </a:defRPr>
            </a:lvl7pPr>
            <a:lvl8pPr marL="3174911" indent="-211661" eaLnBrk="0" fontAlgn="base" hangingPunct="0">
              <a:spcAft>
                <a:spcPct val="0"/>
              </a:spcAft>
              <a:buFont typeface="Wingdings 2" pitchFamily="18" charset="2"/>
              <a:buChar char=""/>
              <a:defRPr sz="1800">
                <a:solidFill>
                  <a:schemeClr val="tx2"/>
                </a:solidFill>
                <a:latin typeface="Franklin Gothic Book" pitchFamily="34" charset="0"/>
              </a:defRPr>
            </a:lvl8pPr>
            <a:lvl9pPr marL="3598233" indent="-211661" eaLnBrk="0" fontAlgn="base" hangingPunct="0">
              <a:spcAft>
                <a:spcPct val="0"/>
              </a:spcAft>
              <a:buFont typeface="Wingdings 2" pitchFamily="18" charset="2"/>
              <a:buChar char=""/>
              <a:defRPr sz="18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fld id="{FCDE1028-07E5-46E7-885E-0E3D401B5ED1}" type="slidenum">
              <a:rPr lang="ru-RU" altLang="ru-RU" sz="1200">
                <a:solidFill>
                  <a:srgbClr val="000000"/>
                </a:solidFill>
                <a:latin typeface="French Script MT" pitchFamily="66" charset="0"/>
              </a:rPr>
              <a:pPr/>
              <a:t>22</a:t>
            </a:fld>
            <a:endParaRPr lang="ru-RU" altLang="ru-RU" sz="1200" dirty="0">
              <a:solidFill>
                <a:srgbClr val="000000"/>
              </a:solidFill>
              <a:latin typeface="French Script MT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88" y="188721"/>
            <a:ext cx="9142512" cy="720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>
                  <a:alpha val="71000"/>
                </a:srgbClr>
              </a:gs>
              <a:gs pos="70000">
                <a:srgbClr val="C4D6EB">
                  <a:alpha val="51000"/>
                </a:srgbClr>
              </a:gs>
              <a:gs pos="100000">
                <a:srgbClr val="FFEBFA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158" y="83695"/>
            <a:ext cx="924842" cy="93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7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72584"/>
            <a:ext cx="7642080" cy="352273"/>
          </a:xfrm>
        </p:spPr>
        <p:txBody>
          <a:bodyPr wrap="square" lIns="91429" tIns="45714" rIns="91429" bIns="45714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+mn-lt"/>
              </a:rPr>
              <a:t>Проблемные вопросы и 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val="834396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video-otkritka.ru/albom/prazdniki/prazdniki/0_62e21_f230d300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48387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9" descr="D:\ДОКУМЕНТЫ\СЦАЙТ\Наш бройлер 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0163"/>
            <a:ext cx="1241425" cy="12430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6374" y="1772816"/>
            <a:ext cx="8012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/>
              <a:t>Благодарю за внимание</a:t>
            </a:r>
            <a:r>
              <a:rPr lang="ru-RU" sz="4000" dirty="0" smtClean="0"/>
              <a:t>!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60648"/>
            <a:ext cx="7956376" cy="8640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>
                  <a:alpha val="71000"/>
                </a:srgbClr>
              </a:gs>
              <a:gs pos="70000">
                <a:srgbClr val="C4D6EB">
                  <a:alpha val="51000"/>
                </a:srgbClr>
              </a:gs>
              <a:gs pos="100000">
                <a:srgbClr val="FFEBFA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415550"/>
            <a:ext cx="8001000" cy="47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Управление Россельхознадзора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по Белгородской области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6D15F-F2C5-49E3-8917-49CB27978861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57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260648"/>
            <a:ext cx="9126694" cy="679311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>
                  <a:alpha val="71000"/>
                </a:srgbClr>
              </a:gs>
              <a:gs pos="70000">
                <a:srgbClr val="C4D6EB">
                  <a:alpha val="51000"/>
                </a:srgbClr>
              </a:gs>
              <a:gs pos="100000">
                <a:srgbClr val="FFEBFA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5E470-8C0F-46B5-869D-CAD1AC2AD4BC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928413"/>
              </p:ext>
            </p:extLst>
          </p:nvPr>
        </p:nvGraphicFramePr>
        <p:xfrm>
          <a:off x="107504" y="3645024"/>
          <a:ext cx="1872208" cy="1706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Страны СНГ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99" marR="50799" marT="0" marB="0" anchor="ctr">
                    <a:solidFill>
                      <a:srgbClr val="0070C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Молдова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99" marR="50799" marT="0" marB="0" anchor="ctr">
                    <a:solidFill>
                      <a:srgbClr val="0070C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Азербайджан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99" marR="50799" marT="0" marB="0" anchor="ctr">
                    <a:solidFill>
                      <a:srgbClr val="0070C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Туркмения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99" marR="50799" marT="0" marB="0" anchor="ctr">
                    <a:solidFill>
                      <a:srgbClr val="0070C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Таджикистан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99" marR="50799" marT="0" marB="0" anchor="ctr">
                    <a:solidFill>
                      <a:srgbClr val="0070C0"/>
                    </a:solidFill>
                  </a:tcPr>
                </a:tc>
              </a:tr>
              <a:tr h="234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Украина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99" marR="50799" marT="0" marB="0" anchor="ctr">
                    <a:solidFill>
                      <a:srgbClr val="0070C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Узбекистан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99" marR="50799" marT="0" marB="0" anchor="ctr">
                    <a:solidFill>
                      <a:srgbClr val="0070C0"/>
                    </a:solidFill>
                  </a:tcPr>
                </a:tc>
              </a:tr>
              <a:tr h="165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Абхазия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99" marR="50799"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0" y="232073"/>
            <a:ext cx="82444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/>
              <a:t>География  перевозок поднадзорных грузов</a:t>
            </a:r>
          </a:p>
          <a:p>
            <a:r>
              <a:rPr lang="ru-RU" dirty="0"/>
              <a:t>Вывоз в страны СНГ, ТС и регионы РФ в 2015 году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048041"/>
              </p:ext>
            </p:extLst>
          </p:nvPr>
        </p:nvGraphicFramePr>
        <p:xfrm>
          <a:off x="107504" y="5517232"/>
          <a:ext cx="1872208" cy="1152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Страны ТС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38" marR="50638" marT="0" marB="0" anchor="ctr">
                    <a:solidFill>
                      <a:srgbClr val="0070C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Казахстан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38" marR="50638" marT="0" marB="0" anchor="ctr">
                    <a:solidFill>
                      <a:srgbClr val="0070C0"/>
                    </a:solidFill>
                  </a:tcPr>
                </a:tc>
              </a:tr>
              <a:tr h="252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Беларусь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38" marR="50638" marT="0" marB="0" anchor="ctr">
                    <a:solidFill>
                      <a:srgbClr val="0070C0"/>
                    </a:solidFill>
                  </a:tcPr>
                </a:tc>
              </a:tr>
              <a:tr h="188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Армения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99" marR="50799" marT="0" marB="0" anchor="ctr">
                    <a:solidFill>
                      <a:srgbClr val="0070C0"/>
                    </a:solidFill>
                  </a:tcPr>
                </a:tc>
              </a:tr>
              <a:tr h="207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Киргизия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99" marR="50799"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678444" y="1032785"/>
            <a:ext cx="4247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ea typeface="Times New Roman" pitchFamily="18" charset="0"/>
                <a:cs typeface="Times New Roman" pitchFamily="18" charset="0"/>
              </a:rPr>
              <a:t>В 2015 году с территории области под контролем специалистов Управления  вывезено  66035 тонн  животноводческой продукции  </a:t>
            </a:r>
          </a:p>
          <a:p>
            <a:pPr lvl="0" algn="ctr"/>
            <a:r>
              <a:rPr lang="ru-RU" sz="1200" b="1" dirty="0" smtClean="0">
                <a:ea typeface="Times New Roman" pitchFamily="18" charset="0"/>
                <a:cs typeface="Times New Roman" pitchFamily="18" charset="0"/>
              </a:rPr>
              <a:t>36 </a:t>
            </a:r>
            <a:r>
              <a:rPr lang="ru-RU" sz="1200" b="1" dirty="0">
                <a:ea typeface="Times New Roman" pitchFamily="18" charset="0"/>
                <a:cs typeface="Times New Roman" pitchFamily="18" charset="0"/>
              </a:rPr>
              <a:t>тыс. голов </a:t>
            </a:r>
            <a:r>
              <a:rPr lang="ru-RU" sz="1200" b="1" dirty="0" smtClean="0">
                <a:ea typeface="Times New Roman" pitchFamily="18" charset="0"/>
                <a:cs typeface="Times New Roman" pitchFamily="18" charset="0"/>
              </a:rPr>
              <a:t>птицы </a:t>
            </a:r>
          </a:p>
          <a:p>
            <a:pPr lvl="0" algn="ctr"/>
            <a:r>
              <a:rPr lang="ru-RU" sz="1200" b="1" dirty="0" smtClean="0">
                <a:ea typeface="Times New Roman" pitchFamily="18" charset="0"/>
                <a:cs typeface="Times New Roman" pitchFamily="18" charset="0"/>
              </a:rPr>
              <a:t>5,7 млн. </a:t>
            </a:r>
            <a:r>
              <a:rPr lang="ru-RU" sz="1200" b="1" dirty="0">
                <a:ea typeface="Times New Roman" pitchFamily="18" charset="0"/>
                <a:cs typeface="Times New Roman" pitchFamily="18" charset="0"/>
              </a:rPr>
              <a:t>шт. </a:t>
            </a:r>
            <a:r>
              <a:rPr lang="ru-RU" sz="1200" b="1" dirty="0" smtClean="0">
                <a:ea typeface="Times New Roman" pitchFamily="18" charset="0"/>
                <a:cs typeface="Times New Roman" pitchFamily="18" charset="0"/>
              </a:rPr>
              <a:t>яиц</a:t>
            </a:r>
            <a:endParaRPr lang="ru-RU" sz="1400" b="1" dirty="0" smtClean="0"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770247"/>
              </p:ext>
            </p:extLst>
          </p:nvPr>
        </p:nvGraphicFramePr>
        <p:xfrm>
          <a:off x="107504" y="1104900"/>
          <a:ext cx="1872208" cy="2359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</a:tblGrid>
              <a:tr h="379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Страны дальнего зарубежья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58" marR="47658" marT="0" marB="0" anchor="ctr">
                    <a:solidFill>
                      <a:srgbClr val="0070C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Грузия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58" marR="47658" marT="0" marB="0" anchor="ctr">
                    <a:solidFill>
                      <a:srgbClr val="0070C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Монголия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58" marR="47658" marT="0" marB="0" anchor="ctr">
                    <a:solidFill>
                      <a:srgbClr val="0070C0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Израиль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58" marR="47658" marT="0" marB="0" anchor="ctr">
                    <a:solidFill>
                      <a:srgbClr val="0070C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Латвия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58" marR="47658" marT="0" marB="0" anchor="ctr">
                    <a:solidFill>
                      <a:srgbClr val="0070C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Германия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58" marR="47658" marT="0" marB="0" anchor="ctr">
                    <a:solidFill>
                      <a:srgbClr val="0070C0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Гонконг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58" marR="47658" marT="0" marB="0" anchor="ctr">
                    <a:solidFill>
                      <a:srgbClr val="0070C0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Польша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58" marR="47658" marT="0" marB="0" anchor="ctr">
                    <a:solidFill>
                      <a:srgbClr val="0070C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Турция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58" marR="47658" marT="0" marB="0" anchor="ctr">
                    <a:solidFill>
                      <a:srgbClr val="0070C0"/>
                    </a:solidFill>
                  </a:tcPr>
                </a:tc>
              </a:tr>
              <a:tr h="229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Нидерланды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58" marR="47658"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23728" y="1032786"/>
            <a:ext cx="24490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ea typeface="Times New Roman" pitchFamily="18" charset="0"/>
                <a:cs typeface="Times New Roman" pitchFamily="18" charset="0"/>
              </a:rPr>
              <a:t>Животноводческая продукция экспортируется </a:t>
            </a:r>
            <a:endParaRPr lang="ru-RU" sz="1200" b="1" dirty="0" smtClean="0"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200" b="1" dirty="0" smtClean="0"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1200" b="1" dirty="0">
                <a:ea typeface="Times New Roman" pitchFamily="18" charset="0"/>
                <a:cs typeface="Times New Roman" pitchFamily="18" charset="0"/>
              </a:rPr>
              <a:t>20  стран мира, </a:t>
            </a:r>
            <a:endParaRPr lang="ru-RU" sz="1200" b="1" dirty="0" smtClean="0"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200" b="1" dirty="0" smtClean="0"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1200" b="1" dirty="0">
                <a:ea typeface="Times New Roman" pitchFamily="18" charset="0"/>
                <a:cs typeface="Times New Roman" pitchFamily="18" charset="0"/>
              </a:rPr>
              <a:t>50 регионов РФ</a:t>
            </a:r>
          </a:p>
        </p:txBody>
      </p:sp>
      <p:pic>
        <p:nvPicPr>
          <p:cNvPr id="13" name="Picture 9" descr="D:\ДОКУМЕНТЫ\СЦАЙТ\Наш бройлер 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195" y="30163"/>
            <a:ext cx="1001343" cy="10026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Novichenko\Desktop\Рисунок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 t="7445" b="5206"/>
          <a:stretch/>
        </p:blipFill>
        <p:spPr bwMode="auto">
          <a:xfrm>
            <a:off x="2168266" y="2492896"/>
            <a:ext cx="6724322" cy="417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47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0" y="260648"/>
            <a:ext cx="9126694" cy="720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>
                  <a:alpha val="71000"/>
                </a:srgbClr>
              </a:gs>
              <a:gs pos="70000">
                <a:srgbClr val="C4D6EB">
                  <a:alpha val="51000"/>
                </a:srgbClr>
              </a:gs>
              <a:gs pos="100000">
                <a:srgbClr val="FFEBFA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693" y="260648"/>
            <a:ext cx="8192869" cy="70788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Этапы реализации эпизоотологического </a:t>
            </a:r>
            <a:br>
              <a:rPr lang="ru-RU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пищевого мониторингов </a:t>
            </a:r>
          </a:p>
        </p:txBody>
      </p:sp>
      <p:sp>
        <p:nvSpPr>
          <p:cNvPr id="9222" name="Скругленный прямоугольник 4"/>
          <p:cNvSpPr>
            <a:spLocks noChangeArrowheads="1"/>
          </p:cNvSpPr>
          <p:nvPr/>
        </p:nvSpPr>
        <p:spPr bwMode="auto">
          <a:xfrm>
            <a:off x="3080128" y="1556477"/>
            <a:ext cx="2340000" cy="900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5" tIns="42328" rIns="84655" bIns="42328" anchor="ctr"/>
          <a:lstStyle/>
          <a:p>
            <a:pPr algn="ctr" defTabSz="914158">
              <a:defRPr/>
            </a:pPr>
            <a:r>
              <a:rPr lang="ru-RU" sz="1400" b="1" dirty="0">
                <a:solidFill>
                  <a:schemeClr val="bg2"/>
                </a:solidFill>
              </a:rPr>
              <a:t>Анализ данных </a:t>
            </a:r>
            <a:endParaRPr lang="ru-RU" sz="1400" b="1" dirty="0" smtClean="0">
              <a:solidFill>
                <a:schemeClr val="bg2"/>
              </a:solidFill>
            </a:endParaRPr>
          </a:p>
          <a:p>
            <a:pPr algn="ctr" defTabSz="914158">
              <a:defRPr/>
            </a:pPr>
            <a:r>
              <a:rPr lang="ru-RU" sz="1400" b="1" dirty="0" smtClean="0">
                <a:solidFill>
                  <a:schemeClr val="bg2"/>
                </a:solidFill>
              </a:rPr>
              <a:t>за 3 года</a:t>
            </a:r>
            <a:endParaRPr lang="ru-RU" sz="1400" b="1" dirty="0">
              <a:solidFill>
                <a:schemeClr val="bg2"/>
              </a:solidFill>
            </a:endParaRPr>
          </a:p>
        </p:txBody>
      </p:sp>
      <p:sp>
        <p:nvSpPr>
          <p:cNvPr id="9223" name="Скругленный прямоугольник 19"/>
          <p:cNvSpPr>
            <a:spLocks noChangeArrowheads="1"/>
          </p:cNvSpPr>
          <p:nvPr/>
        </p:nvSpPr>
        <p:spPr bwMode="auto">
          <a:xfrm>
            <a:off x="6084168" y="1196753"/>
            <a:ext cx="2880000" cy="1429150"/>
          </a:xfrm>
          <a:prstGeom prst="roundRect">
            <a:avLst>
              <a:gd name="adj" fmla="val 46985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5" tIns="42328" rIns="84655" bIns="42328" anchor="ctr"/>
          <a:lstStyle/>
          <a:p>
            <a:pPr algn="ctr" defTabSz="914158">
              <a:defRPr/>
            </a:pPr>
            <a:r>
              <a:rPr lang="ru-RU" sz="1200" b="1" dirty="0">
                <a:solidFill>
                  <a:schemeClr val="bg2"/>
                </a:solidFill>
              </a:rPr>
              <a:t>Определение перечня </a:t>
            </a:r>
            <a:r>
              <a:rPr lang="ru-RU" sz="1200" b="1" dirty="0" smtClean="0">
                <a:solidFill>
                  <a:schemeClr val="bg2"/>
                </a:solidFill>
              </a:rPr>
              <a:t>заболеваний, показателей,  </a:t>
            </a:r>
          </a:p>
          <a:p>
            <a:pPr algn="ctr" defTabSz="914158">
              <a:defRPr/>
            </a:pPr>
            <a:r>
              <a:rPr lang="ru-RU" sz="1200" b="1" dirty="0" smtClean="0">
                <a:solidFill>
                  <a:schemeClr val="bg2"/>
                </a:solidFill>
              </a:rPr>
              <a:t>объектов для отбора проб биоматериала, сырья,  пищевой продукции </a:t>
            </a:r>
            <a:endParaRPr lang="ru-RU" sz="1200" b="1" dirty="0">
              <a:solidFill>
                <a:schemeClr val="bg2"/>
              </a:solidFill>
            </a:endParaRPr>
          </a:p>
        </p:txBody>
      </p:sp>
      <p:sp>
        <p:nvSpPr>
          <p:cNvPr id="9224" name="Скругленный прямоугольник 20"/>
          <p:cNvSpPr>
            <a:spLocks noChangeArrowheads="1"/>
          </p:cNvSpPr>
          <p:nvPr/>
        </p:nvSpPr>
        <p:spPr bwMode="auto">
          <a:xfrm>
            <a:off x="6117319" y="5755400"/>
            <a:ext cx="2880000" cy="900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4655" tIns="42328" rIns="84655" bIns="42328" anchor="ctr"/>
          <a:lstStyle/>
          <a:p>
            <a:pPr algn="ctr" defTabSz="914158"/>
            <a:r>
              <a:rPr lang="ru-RU" altLang="ru-RU" sz="1400" b="1" dirty="0">
                <a:solidFill>
                  <a:schemeClr val="bg2"/>
                </a:solidFill>
              </a:rPr>
              <a:t>Принятие  мер</a:t>
            </a:r>
          </a:p>
        </p:txBody>
      </p:sp>
      <p:sp>
        <p:nvSpPr>
          <p:cNvPr id="9225" name="Скругленный прямоугольник 21"/>
          <p:cNvSpPr>
            <a:spLocks noChangeArrowheads="1"/>
          </p:cNvSpPr>
          <p:nvPr/>
        </p:nvSpPr>
        <p:spPr bwMode="auto">
          <a:xfrm>
            <a:off x="3192337" y="3045562"/>
            <a:ext cx="2340000" cy="900000"/>
          </a:xfrm>
          <a:prstGeom prst="roundRect">
            <a:avLst>
              <a:gd name="adj" fmla="val 43708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4655" tIns="42328" rIns="84655" bIns="42328" anchor="ctr"/>
          <a:lstStyle/>
          <a:p>
            <a:pPr algn="ctr" defTabSz="914158"/>
            <a:r>
              <a:rPr lang="ru-RU" altLang="ru-RU" sz="1400" b="1" dirty="0">
                <a:solidFill>
                  <a:schemeClr val="bg2"/>
                </a:solidFill>
              </a:rPr>
              <a:t>Соглашение </a:t>
            </a:r>
            <a:endParaRPr lang="ru-RU" altLang="ru-RU" sz="1400" b="1" dirty="0" smtClean="0">
              <a:solidFill>
                <a:schemeClr val="bg2"/>
              </a:solidFill>
            </a:endParaRPr>
          </a:p>
          <a:p>
            <a:pPr algn="ctr" defTabSz="914158"/>
            <a:r>
              <a:rPr lang="ru-RU" altLang="ru-RU" sz="1400" b="1" dirty="0" smtClean="0">
                <a:solidFill>
                  <a:schemeClr val="bg2"/>
                </a:solidFill>
              </a:rPr>
              <a:t>о </a:t>
            </a:r>
            <a:r>
              <a:rPr lang="ru-RU" altLang="ru-RU" sz="1400" b="1" dirty="0">
                <a:solidFill>
                  <a:schemeClr val="bg2"/>
                </a:solidFill>
              </a:rPr>
              <a:t>проведении мониторинга</a:t>
            </a:r>
          </a:p>
        </p:txBody>
      </p:sp>
      <p:sp>
        <p:nvSpPr>
          <p:cNvPr id="9226" name="Скругленный прямоугольник 22"/>
          <p:cNvSpPr>
            <a:spLocks noChangeArrowheads="1"/>
          </p:cNvSpPr>
          <p:nvPr/>
        </p:nvSpPr>
        <p:spPr bwMode="auto">
          <a:xfrm>
            <a:off x="6117319" y="3063194"/>
            <a:ext cx="2880000" cy="900000"/>
          </a:xfrm>
          <a:prstGeom prst="roundRect">
            <a:avLst>
              <a:gd name="adj" fmla="val 45731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4655" tIns="42328" rIns="84655" bIns="42328" anchor="ctr"/>
          <a:lstStyle/>
          <a:p>
            <a:pPr algn="ctr" defTabSz="914158"/>
            <a:r>
              <a:rPr lang="ru-RU" altLang="ru-RU" sz="1400" b="1" dirty="0">
                <a:solidFill>
                  <a:schemeClr val="bg2"/>
                </a:solidFill>
              </a:rPr>
              <a:t>План и график мониторинга</a:t>
            </a:r>
          </a:p>
        </p:txBody>
      </p:sp>
      <p:sp>
        <p:nvSpPr>
          <p:cNvPr id="9228" name="Скругленный прямоугольник 24"/>
          <p:cNvSpPr>
            <a:spLocks noChangeArrowheads="1"/>
          </p:cNvSpPr>
          <p:nvPr/>
        </p:nvSpPr>
        <p:spPr bwMode="auto">
          <a:xfrm>
            <a:off x="3192337" y="4424646"/>
            <a:ext cx="2340000" cy="900000"/>
          </a:xfrm>
          <a:prstGeom prst="roundRect">
            <a:avLst>
              <a:gd name="adj" fmla="val 45671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4655" tIns="42328" rIns="84655" bIns="42328" anchor="ctr"/>
          <a:lstStyle/>
          <a:p>
            <a:pPr algn="ctr" defTabSz="914158"/>
            <a:r>
              <a:rPr lang="ru-RU" altLang="ru-RU" sz="1400" b="1" dirty="0">
                <a:solidFill>
                  <a:schemeClr val="bg2"/>
                </a:solidFill>
              </a:rPr>
              <a:t>Отбор </a:t>
            </a:r>
            <a:endParaRPr lang="ru-RU" altLang="ru-RU" sz="1400" b="1" dirty="0" smtClean="0">
              <a:solidFill>
                <a:schemeClr val="bg2"/>
              </a:solidFill>
            </a:endParaRPr>
          </a:p>
          <a:p>
            <a:pPr algn="ctr" defTabSz="914158"/>
            <a:r>
              <a:rPr lang="ru-RU" altLang="ru-RU" sz="1400" b="1" dirty="0" smtClean="0">
                <a:solidFill>
                  <a:schemeClr val="bg2"/>
                </a:solidFill>
              </a:rPr>
              <a:t>и </a:t>
            </a:r>
            <a:r>
              <a:rPr lang="ru-RU" altLang="ru-RU" sz="1400" b="1" dirty="0">
                <a:solidFill>
                  <a:schemeClr val="bg2"/>
                </a:solidFill>
              </a:rPr>
              <a:t>доставка проб</a:t>
            </a:r>
          </a:p>
        </p:txBody>
      </p:sp>
      <p:sp>
        <p:nvSpPr>
          <p:cNvPr id="9229" name="Скругленный прямоугольник 25"/>
          <p:cNvSpPr>
            <a:spLocks noChangeArrowheads="1"/>
          </p:cNvSpPr>
          <p:nvPr/>
        </p:nvSpPr>
        <p:spPr bwMode="auto">
          <a:xfrm>
            <a:off x="3192337" y="5755400"/>
            <a:ext cx="2340000" cy="900000"/>
          </a:xfrm>
          <a:prstGeom prst="roundRect">
            <a:avLst>
              <a:gd name="adj" fmla="val 49185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4655" tIns="42328" rIns="84655" bIns="42328" anchor="ctr"/>
          <a:lstStyle/>
          <a:p>
            <a:pPr algn="ctr" defTabSz="914158"/>
            <a:r>
              <a:rPr lang="ru-RU" altLang="ru-RU" sz="1400" b="1" dirty="0">
                <a:solidFill>
                  <a:schemeClr val="bg2"/>
                </a:solidFill>
              </a:rPr>
              <a:t>Получение результата</a:t>
            </a:r>
          </a:p>
        </p:txBody>
      </p:sp>
      <p:sp>
        <p:nvSpPr>
          <p:cNvPr id="11277" name="Нашивка 5"/>
          <p:cNvSpPr>
            <a:spLocks noChangeArrowheads="1"/>
          </p:cNvSpPr>
          <p:nvPr/>
        </p:nvSpPr>
        <p:spPr bwMode="auto">
          <a:xfrm>
            <a:off x="2756913" y="1873244"/>
            <a:ext cx="286683" cy="326846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4655" tIns="42328" rIns="84655" bIns="42328"/>
          <a:lstStyle/>
          <a:p>
            <a:pPr defTabSz="914158"/>
            <a:endParaRPr lang="ru-RU" altLang="ru-RU" dirty="0"/>
          </a:p>
        </p:txBody>
      </p:sp>
      <p:sp>
        <p:nvSpPr>
          <p:cNvPr id="11278" name="Нашивка 34"/>
          <p:cNvSpPr>
            <a:spLocks noChangeArrowheads="1"/>
          </p:cNvSpPr>
          <p:nvPr/>
        </p:nvSpPr>
        <p:spPr bwMode="auto">
          <a:xfrm>
            <a:off x="5630385" y="1791856"/>
            <a:ext cx="286683" cy="326846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4655" tIns="42328" rIns="84655" bIns="42328"/>
          <a:lstStyle/>
          <a:p>
            <a:pPr defTabSz="914158"/>
            <a:endParaRPr lang="ru-RU" altLang="ru-RU" dirty="0"/>
          </a:p>
        </p:txBody>
      </p:sp>
      <p:sp>
        <p:nvSpPr>
          <p:cNvPr id="11279" name="Нашивка 35"/>
          <p:cNvSpPr>
            <a:spLocks noChangeArrowheads="1"/>
          </p:cNvSpPr>
          <p:nvPr/>
        </p:nvSpPr>
        <p:spPr bwMode="auto">
          <a:xfrm>
            <a:off x="2770351" y="3328930"/>
            <a:ext cx="273245" cy="365722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4655" tIns="42328" rIns="84655" bIns="42328"/>
          <a:lstStyle/>
          <a:p>
            <a:pPr defTabSz="914158"/>
            <a:endParaRPr lang="ru-RU" altLang="ru-RU" dirty="0"/>
          </a:p>
        </p:txBody>
      </p:sp>
      <p:sp>
        <p:nvSpPr>
          <p:cNvPr id="11280" name="Нашивка 37"/>
          <p:cNvSpPr>
            <a:spLocks noChangeArrowheads="1"/>
          </p:cNvSpPr>
          <p:nvPr/>
        </p:nvSpPr>
        <p:spPr bwMode="auto">
          <a:xfrm rot="-155470">
            <a:off x="2786203" y="5892036"/>
            <a:ext cx="286683" cy="326846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4655" tIns="42328" rIns="84655" bIns="42328"/>
          <a:lstStyle/>
          <a:p>
            <a:pPr defTabSz="914158"/>
            <a:endParaRPr lang="ru-RU" altLang="ru-RU" dirty="0"/>
          </a:p>
        </p:txBody>
      </p:sp>
      <p:sp>
        <p:nvSpPr>
          <p:cNvPr id="11281" name="Нашивка 38"/>
          <p:cNvSpPr>
            <a:spLocks noChangeArrowheads="1"/>
          </p:cNvSpPr>
          <p:nvPr/>
        </p:nvSpPr>
        <p:spPr bwMode="auto">
          <a:xfrm>
            <a:off x="5709775" y="5885722"/>
            <a:ext cx="286683" cy="326846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4655" tIns="42328" rIns="84655" bIns="42328"/>
          <a:lstStyle/>
          <a:p>
            <a:pPr defTabSz="914158"/>
            <a:endParaRPr lang="ru-RU" altLang="ru-RU" dirty="0"/>
          </a:p>
        </p:txBody>
      </p:sp>
      <p:sp>
        <p:nvSpPr>
          <p:cNvPr id="11282" name="Нашивка 5"/>
          <p:cNvSpPr>
            <a:spLocks noChangeArrowheads="1"/>
          </p:cNvSpPr>
          <p:nvPr/>
        </p:nvSpPr>
        <p:spPr bwMode="auto">
          <a:xfrm>
            <a:off x="2713508" y="4711223"/>
            <a:ext cx="286683" cy="326846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4655" tIns="42328" rIns="84655" bIns="42328"/>
          <a:lstStyle/>
          <a:p>
            <a:pPr defTabSz="914158"/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846611" y="1646477"/>
            <a:ext cx="1693223" cy="7200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5" tIns="42328" rIns="84655" bIns="42328" anchor="ctr"/>
          <a:lstStyle/>
          <a:p>
            <a:pPr algn="ctr" defTabSz="914158">
              <a:defRPr/>
            </a:pPr>
            <a:r>
              <a:rPr lang="en-US" b="1" dirty="0">
                <a:solidFill>
                  <a:schemeClr val="bg2"/>
                </a:solidFill>
              </a:rPr>
              <a:t>I</a:t>
            </a:r>
            <a:r>
              <a:rPr lang="ru-RU" b="1" dirty="0">
                <a:solidFill>
                  <a:schemeClr val="bg2"/>
                </a:solidFill>
              </a:rPr>
              <a:t> этап</a:t>
            </a:r>
          </a:p>
        </p:txBody>
      </p:sp>
      <p:sp>
        <p:nvSpPr>
          <p:cNvPr id="11286" name="Прямоугольник 2"/>
          <p:cNvSpPr>
            <a:spLocks noChangeArrowheads="1"/>
          </p:cNvSpPr>
          <p:nvPr/>
        </p:nvSpPr>
        <p:spPr bwMode="auto">
          <a:xfrm>
            <a:off x="828692" y="3153194"/>
            <a:ext cx="1693223" cy="72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4655" tIns="42328" rIns="84655" bIns="42328" anchor="ctr"/>
          <a:lstStyle/>
          <a:p>
            <a:pPr algn="ctr" defTabSz="914158"/>
            <a:r>
              <a:rPr lang="en-US" altLang="ru-RU" b="1" dirty="0">
                <a:solidFill>
                  <a:schemeClr val="bg2"/>
                </a:solidFill>
                <a:cs typeface="Times New Roman" pitchFamily="18" charset="0"/>
              </a:rPr>
              <a:t>II </a:t>
            </a:r>
            <a:r>
              <a:rPr lang="ru-RU" altLang="ru-RU" b="1" dirty="0">
                <a:solidFill>
                  <a:schemeClr val="bg2"/>
                </a:solidFill>
                <a:cs typeface="Times New Roman" pitchFamily="18" charset="0"/>
              </a:rPr>
              <a:t>этап</a:t>
            </a:r>
          </a:p>
        </p:txBody>
      </p:sp>
      <p:sp>
        <p:nvSpPr>
          <p:cNvPr id="11287" name="Прямоугольник 3"/>
          <p:cNvSpPr>
            <a:spLocks noChangeArrowheads="1"/>
          </p:cNvSpPr>
          <p:nvPr/>
        </p:nvSpPr>
        <p:spPr bwMode="auto">
          <a:xfrm>
            <a:off x="846612" y="4514646"/>
            <a:ext cx="1693223" cy="72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4655" tIns="42328" rIns="84655" bIns="42328" anchor="ctr"/>
          <a:lstStyle/>
          <a:p>
            <a:pPr algn="ctr" defTabSz="914158"/>
            <a:r>
              <a:rPr lang="en-US" altLang="ru-RU" b="1" dirty="0">
                <a:solidFill>
                  <a:schemeClr val="bg2"/>
                </a:solidFill>
                <a:cs typeface="Times New Roman" pitchFamily="18" charset="0"/>
              </a:rPr>
              <a:t>III </a:t>
            </a:r>
            <a:r>
              <a:rPr lang="ru-RU" altLang="ru-RU" b="1" dirty="0">
                <a:solidFill>
                  <a:schemeClr val="bg2"/>
                </a:solidFill>
                <a:cs typeface="Times New Roman" pitchFamily="18" charset="0"/>
              </a:rPr>
              <a:t>этап</a:t>
            </a:r>
          </a:p>
        </p:txBody>
      </p:sp>
      <p:sp>
        <p:nvSpPr>
          <p:cNvPr id="11288" name="Прямоугольник 4"/>
          <p:cNvSpPr>
            <a:spLocks noChangeArrowheads="1"/>
          </p:cNvSpPr>
          <p:nvPr/>
        </p:nvSpPr>
        <p:spPr bwMode="auto">
          <a:xfrm>
            <a:off x="861113" y="5841839"/>
            <a:ext cx="1693223" cy="72712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4655" tIns="42328" rIns="84655" bIns="42328" anchor="ctr"/>
          <a:lstStyle/>
          <a:p>
            <a:pPr algn="ctr" defTabSz="914158"/>
            <a:r>
              <a:rPr lang="en-US" altLang="ru-RU" b="1" dirty="0">
                <a:solidFill>
                  <a:schemeClr val="bg2"/>
                </a:solidFill>
                <a:cs typeface="Times New Roman" pitchFamily="18" charset="0"/>
              </a:rPr>
              <a:t>IV </a:t>
            </a:r>
            <a:r>
              <a:rPr lang="ru-RU" altLang="ru-RU" b="1" dirty="0">
                <a:solidFill>
                  <a:schemeClr val="bg2"/>
                </a:solidFill>
                <a:cs typeface="Times New Roman" pitchFamily="18" charset="0"/>
              </a:rPr>
              <a:t>этап</a:t>
            </a:r>
          </a:p>
        </p:txBody>
      </p:sp>
      <p:pic>
        <p:nvPicPr>
          <p:cNvPr id="1128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605" y="2473998"/>
            <a:ext cx="349395" cy="3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608" y="4116677"/>
            <a:ext cx="349395" cy="3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26" y="5404561"/>
            <a:ext cx="349395" cy="30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Скругленный прямоугольник 24"/>
          <p:cNvSpPr>
            <a:spLocks noChangeArrowheads="1"/>
          </p:cNvSpPr>
          <p:nvPr/>
        </p:nvSpPr>
        <p:spPr bwMode="auto">
          <a:xfrm>
            <a:off x="6117319" y="4424646"/>
            <a:ext cx="2880000" cy="900000"/>
          </a:xfrm>
          <a:prstGeom prst="roundRect">
            <a:avLst>
              <a:gd name="adj" fmla="val 45671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4655" tIns="42328" rIns="84655" bIns="42328" anchor="ctr"/>
          <a:lstStyle/>
          <a:p>
            <a:pPr algn="ctr" defTabSz="914158"/>
            <a:r>
              <a:rPr lang="ru-RU" altLang="ru-RU" sz="1400" b="1" dirty="0">
                <a:solidFill>
                  <a:schemeClr val="bg2"/>
                </a:solidFill>
              </a:rPr>
              <a:t>Проведение исследований</a:t>
            </a:r>
          </a:p>
        </p:txBody>
      </p:sp>
      <p:sp>
        <p:nvSpPr>
          <p:cNvPr id="11293" name="Выгнутая вверх стрелка 2"/>
          <p:cNvSpPr>
            <a:spLocks noChangeArrowheads="1"/>
          </p:cNvSpPr>
          <p:nvPr/>
        </p:nvSpPr>
        <p:spPr bwMode="auto">
          <a:xfrm rot="-5400000">
            <a:off x="-1975429" y="3549929"/>
            <a:ext cx="4800456" cy="646531"/>
          </a:xfrm>
          <a:prstGeom prst="curvedDownArrow">
            <a:avLst>
              <a:gd name="adj1" fmla="val 19499"/>
              <a:gd name="adj2" fmla="val 47161"/>
              <a:gd name="adj3" fmla="val 4031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4655" tIns="42328" rIns="84655" bIns="42328"/>
          <a:lstStyle/>
          <a:p>
            <a:pPr defTabSz="914158"/>
            <a:endParaRPr lang="ru-RU" altLang="ru-RU" dirty="0"/>
          </a:p>
        </p:txBody>
      </p:sp>
      <p:pic>
        <p:nvPicPr>
          <p:cNvPr id="34" name="Picture 9" descr="D:\ДОКУМЕНТЫ\СЦАЙТ\Наш бройлер 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0163"/>
            <a:ext cx="1026146" cy="10274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Нашивка 35"/>
          <p:cNvSpPr>
            <a:spLocks noChangeArrowheads="1"/>
          </p:cNvSpPr>
          <p:nvPr/>
        </p:nvSpPr>
        <p:spPr bwMode="auto">
          <a:xfrm>
            <a:off x="5723213" y="4691785"/>
            <a:ext cx="273245" cy="365722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4655" tIns="42328" rIns="84655" bIns="42328"/>
          <a:lstStyle/>
          <a:p>
            <a:pPr defTabSz="914158"/>
            <a:endParaRPr lang="ru-RU" altLang="ru-RU" dirty="0"/>
          </a:p>
        </p:txBody>
      </p:sp>
      <p:sp>
        <p:nvSpPr>
          <p:cNvPr id="31" name="Нашивка 35"/>
          <p:cNvSpPr>
            <a:spLocks noChangeArrowheads="1"/>
          </p:cNvSpPr>
          <p:nvPr/>
        </p:nvSpPr>
        <p:spPr bwMode="auto">
          <a:xfrm>
            <a:off x="5709775" y="3312701"/>
            <a:ext cx="273245" cy="365722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4655" tIns="42328" rIns="84655" bIns="42328"/>
          <a:lstStyle/>
          <a:p>
            <a:pPr defTabSz="914158"/>
            <a:endParaRPr lang="ru-RU" alt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11E6F-B2DC-461D-B586-834A41FD613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99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3" grpId="0" animBg="1"/>
      <p:bldP spid="9224" grpId="0" animBg="1"/>
      <p:bldP spid="9225" grpId="0" animBg="1"/>
      <p:bldP spid="9226" grpId="0" animBg="1"/>
      <p:bldP spid="9228" grpId="0" animBg="1"/>
      <p:bldP spid="9229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2"/>
            <a:ext cx="9036496" cy="630907"/>
          </a:xfrm>
          <a:gradFill flip="none" rotWithShape="1">
            <a:gsLst>
              <a:gs pos="0">
                <a:srgbClr val="5E9EFF"/>
              </a:gs>
              <a:gs pos="39999">
                <a:srgbClr val="85C2FF">
                  <a:alpha val="71000"/>
                </a:srgbClr>
              </a:gs>
              <a:gs pos="70000">
                <a:srgbClr val="C4D6EB">
                  <a:alpha val="51000"/>
                </a:srgbClr>
              </a:gs>
              <a:gs pos="100000">
                <a:srgbClr val="FFEBFA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Цели эпизоотологического </a:t>
            </a:r>
            <a:br>
              <a:rPr lang="ru-RU" sz="2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ru-RU" sz="2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и пищевого мониторингов</a:t>
            </a:r>
            <a:endParaRPr lang="ru-RU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9" descr="D:\ДОКУМЕНТЫ\СЦАЙТ\Наш бройлер 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271" y="30163"/>
            <a:ext cx="1021267" cy="102257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6D15F-F2C5-49E3-8917-49CB27978861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1470" y="1474182"/>
            <a:ext cx="3960440" cy="3960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Эпизоотологический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16520" y="3263841"/>
            <a:ext cx="3985388" cy="46466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Н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адзор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за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популяциями</a:t>
            </a:r>
          </a:p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животных 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16520" y="2239471"/>
            <a:ext cx="3985390" cy="93505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Подтверждение  статуса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благополучия, </a:t>
            </a:r>
            <a:endParaRPr lang="ru-RU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том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числе и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для возможности </a:t>
            </a:r>
            <a:endParaRPr lang="ru-RU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выхода на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арену </a:t>
            </a:r>
            <a:endParaRPr lang="ru-RU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международной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торговли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216521" y="3804278"/>
            <a:ext cx="3985390" cy="84558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Предупреждение,  своевременное </a:t>
            </a:r>
          </a:p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принятие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мер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, ликвидация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и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локализация </a:t>
            </a:r>
          </a:p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эпизоотий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у животных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 в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случае </a:t>
            </a:r>
            <a:endParaRPr lang="ru-RU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их возникновения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216521" y="4707948"/>
            <a:ext cx="3985390" cy="7200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Мониторинг эффективности </a:t>
            </a:r>
          </a:p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проводимых противоэпизоотических </a:t>
            </a:r>
          </a:p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 мероприятий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907935" y="1474182"/>
            <a:ext cx="3887587" cy="3960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Пищевой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6520" y="5805264"/>
            <a:ext cx="8579002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</a:rPr>
              <a:t>Результаты </a:t>
            </a:r>
            <a:r>
              <a:rPr lang="ru-RU" sz="1400" b="1" dirty="0" smtClean="0">
                <a:solidFill>
                  <a:schemeClr val="bg2"/>
                </a:solidFill>
              </a:rPr>
              <a:t>мониторингов </a:t>
            </a:r>
            <a:r>
              <a:rPr lang="ru-RU" sz="1400" b="1" dirty="0">
                <a:solidFill>
                  <a:schemeClr val="bg2"/>
                </a:solidFill>
              </a:rPr>
              <a:t>– </a:t>
            </a:r>
            <a:r>
              <a:rPr lang="ru-RU" sz="1400" b="1" dirty="0" smtClean="0">
                <a:solidFill>
                  <a:schemeClr val="bg2"/>
                </a:solidFill>
              </a:rPr>
              <a:t>база для </a:t>
            </a:r>
            <a:r>
              <a:rPr lang="ru-RU" sz="1400" b="1" dirty="0">
                <a:solidFill>
                  <a:schemeClr val="bg2"/>
                </a:solidFill>
              </a:rPr>
              <a:t>оценки риска  и прогноза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возникновения и распространения заболеваний </a:t>
            </a:r>
            <a:endParaRPr lang="ru-RU" sz="1400" b="1" dirty="0">
              <a:solidFill>
                <a:schemeClr val="bg2"/>
              </a:solidFill>
            </a:endParaRPr>
          </a:p>
          <a:p>
            <a:pPr algn="ctr"/>
            <a:r>
              <a:rPr lang="ru-RU" sz="1400" b="1" dirty="0">
                <a:solidFill>
                  <a:schemeClr val="bg2"/>
                </a:solidFill>
              </a:rPr>
              <a:t>и безопасности пищевой </a:t>
            </a:r>
            <a:r>
              <a:rPr lang="ru-RU" sz="1400" b="1" dirty="0" smtClean="0">
                <a:solidFill>
                  <a:schemeClr val="bg2"/>
                </a:solidFill>
              </a:rPr>
              <a:t>продукции </a:t>
            </a:r>
            <a:endParaRPr lang="ru-RU" sz="1400" b="1" dirty="0">
              <a:solidFill>
                <a:schemeClr val="bg2"/>
              </a:solidFill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907935" y="4385525"/>
            <a:ext cx="3896659" cy="104250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Разработка мер по предотвращению </a:t>
            </a:r>
            <a:endParaRPr lang="ru-RU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поступления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на рынок и оборота на нем </a:t>
            </a:r>
            <a:endParaRPr lang="ru-RU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о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пасной  и некачественной  </a:t>
            </a:r>
          </a:p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пищевой продукции</a:t>
            </a: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4907933" y="2239471"/>
            <a:ext cx="3887587" cy="8700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Охрана здоровья населения</a:t>
            </a: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4890482" y="3263841"/>
            <a:ext cx="3887587" cy="9922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Определение приоритетных направлений </a:t>
            </a:r>
            <a:endParaRPr lang="ru-RU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по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обеспечению качества</a:t>
            </a:r>
          </a:p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 и безопасности пищевой продукции 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42317" y="5548575"/>
            <a:ext cx="8562277" cy="216024"/>
          </a:xfrm>
          <a:prstGeom prst="downArrow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Нашивка 8"/>
          <p:cNvSpPr/>
          <p:nvPr/>
        </p:nvSpPr>
        <p:spPr>
          <a:xfrm rot="5400000">
            <a:off x="2086139" y="1898892"/>
            <a:ext cx="252953" cy="2880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Нашивка 39"/>
          <p:cNvSpPr/>
          <p:nvPr/>
        </p:nvSpPr>
        <p:spPr>
          <a:xfrm rot="5400000">
            <a:off x="6773601" y="1898892"/>
            <a:ext cx="252953" cy="2880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6521" y="1052736"/>
            <a:ext cx="857900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Наблюдение, анализ, оценка ситуации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http://img1.liveinternet.ru/images/attach/c/11/115/167/115167507__15___8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465" y="908604"/>
            <a:ext cx="2165688" cy="188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0" y="260648"/>
            <a:ext cx="9126694" cy="720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>
                  <a:alpha val="71000"/>
                </a:srgbClr>
              </a:gs>
              <a:gs pos="70000">
                <a:srgbClr val="C4D6EB">
                  <a:alpha val="51000"/>
                </a:srgbClr>
              </a:gs>
              <a:gs pos="100000">
                <a:srgbClr val="FFEBFA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687823" indent="-264547">
              <a:defRPr sz="2800">
                <a:solidFill>
                  <a:schemeClr val="tx1"/>
                </a:solidFill>
                <a:latin typeface="Arial" charset="0"/>
              </a:defRPr>
            </a:lvl2pPr>
            <a:lvl3pPr marL="1058189" indent="-21163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81465" indent="-2116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1904741" indent="-2116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328017" indent="-211638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751292" indent="-211638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174568" indent="-211638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597844" indent="-211638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EA0D572-A2B8-433C-AF85-29190CD63E10}" type="slidenum">
              <a:rPr lang="ru-RU" altLang="ru-RU" sz="1200"/>
              <a:pPr/>
              <a:t>6</a:t>
            </a:fld>
            <a:endParaRPr lang="ru-RU" altLang="ru-RU" sz="1200" dirty="0"/>
          </a:p>
        </p:txBody>
      </p:sp>
      <p:sp>
        <p:nvSpPr>
          <p:cNvPr id="28" name="Номер слайда 4"/>
          <p:cNvSpPr txBox="1">
            <a:spLocks noGrp="1"/>
          </p:cNvSpPr>
          <p:nvPr/>
        </p:nvSpPr>
        <p:spPr bwMode="auto">
          <a:xfrm>
            <a:off x="6553400" y="6243185"/>
            <a:ext cx="2133699" cy="45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3" tIns="45685" rIns="91373" bIns="45685" anchor="b"/>
          <a:lstStyle>
            <a:lvl1pPr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158"/>
            <a:endParaRPr lang="ru-RU" altLang="ru-RU" sz="1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9844" name="Rectangle 4"/>
          <p:cNvSpPr>
            <a:spLocks noGrp="1" noChangeArrowheads="1"/>
          </p:cNvSpPr>
          <p:nvPr>
            <p:ph type="title"/>
          </p:nvPr>
        </p:nvSpPr>
        <p:spPr>
          <a:xfrm>
            <a:off x="82711" y="296670"/>
            <a:ext cx="8839399" cy="647956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Схема планирования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эпизоотологического и пищевого мониторингов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0" y="1"/>
            <a:ext cx="171028" cy="36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655" tIns="42328" rIns="84655" bIns="42328">
            <a:spAutoFit/>
          </a:bodyPr>
          <a:lstStyle/>
          <a:p>
            <a:pPr eaLnBrk="1" hangingPunct="1"/>
            <a:endParaRPr lang="ru-RU" altLang="ru-RU" dirty="0"/>
          </a:p>
        </p:txBody>
      </p:sp>
      <p:graphicFrame>
        <p:nvGraphicFramePr>
          <p:cNvPr id="419923" name="Group 83"/>
          <p:cNvGraphicFramePr>
            <a:graphicFrameLocks noGrp="1"/>
          </p:cNvGraphicFramePr>
          <p:nvPr/>
        </p:nvGraphicFramePr>
        <p:xfrm>
          <a:off x="-82123" y="0"/>
          <a:ext cx="204504" cy="7099895"/>
        </p:xfrm>
        <a:graphic>
          <a:graphicData uri="http://schemas.openxmlformats.org/drawingml/2006/table">
            <a:tbl>
              <a:tblPr/>
              <a:tblGrid>
                <a:gridCol w="204504"/>
              </a:tblGrid>
              <a:tr h="7099895">
                <a:tc>
                  <a:txBody>
                    <a:bodyPr/>
                    <a:lstStyle/>
                    <a:p>
                      <a:pPr marL="0" marR="0" lvl="0" indent="0" algn="l" defTabSz="9874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89552" marR="89552" marT="47022" marB="47022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98" name="Rectangle 21"/>
          <p:cNvSpPr>
            <a:spLocks noChangeArrowheads="1"/>
          </p:cNvSpPr>
          <p:nvPr/>
        </p:nvSpPr>
        <p:spPr bwMode="auto">
          <a:xfrm>
            <a:off x="0" y="7096112"/>
            <a:ext cx="184688" cy="92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9" tIns="45710" rIns="91419" bIns="45710" anchor="ctr">
            <a:spAutoFit/>
          </a:bodyPr>
          <a:lstStyle/>
          <a:p>
            <a:pPr defTabSz="914158"/>
            <a:r>
              <a:rPr lang="ru-RU" altLang="ru-RU" dirty="0"/>
              <a:t/>
            </a:r>
            <a:br>
              <a:rPr lang="ru-RU" altLang="ru-RU" dirty="0"/>
            </a:br>
            <a:endParaRPr lang="ru-RU" altLang="ru-RU" dirty="0"/>
          </a:p>
          <a:p>
            <a:pPr defTabSz="914158"/>
            <a:endParaRPr lang="ru-RU" altLang="ru-RU" dirty="0"/>
          </a:p>
        </p:txBody>
      </p:sp>
      <p:sp>
        <p:nvSpPr>
          <p:cNvPr id="12299" name="Rectangle 28"/>
          <p:cNvSpPr>
            <a:spLocks noChangeArrowheads="1"/>
          </p:cNvSpPr>
          <p:nvPr/>
        </p:nvSpPr>
        <p:spPr bwMode="auto">
          <a:xfrm rot="1875515">
            <a:off x="4637698" y="1880442"/>
            <a:ext cx="1082528" cy="28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/>
          <a:lstStyle/>
          <a:p>
            <a:pPr marL="342442" indent="-342442" defTabSz="914158">
              <a:spcBef>
                <a:spcPct val="20000"/>
              </a:spcBef>
              <a:buClr>
                <a:schemeClr val="hlink"/>
              </a:buClr>
            </a:pPr>
            <a:endParaRPr lang="ru-RU" altLang="ru-RU" sz="1200" b="1" u="sng" dirty="0">
              <a:solidFill>
                <a:srgbClr val="FF0000"/>
              </a:solidFill>
            </a:endParaRPr>
          </a:p>
        </p:txBody>
      </p:sp>
      <p:sp>
        <p:nvSpPr>
          <p:cNvPr id="12300" name="Rectangle 29"/>
          <p:cNvSpPr>
            <a:spLocks noChangeArrowheads="1"/>
          </p:cNvSpPr>
          <p:nvPr/>
        </p:nvSpPr>
        <p:spPr bwMode="auto">
          <a:xfrm>
            <a:off x="5272284" y="2767390"/>
            <a:ext cx="1081035" cy="28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/>
          <a:lstStyle/>
          <a:p>
            <a:pPr marL="342442" indent="-342442" defTabSz="914158">
              <a:spcBef>
                <a:spcPct val="20000"/>
              </a:spcBef>
              <a:buClr>
                <a:schemeClr val="hlink"/>
              </a:buClr>
            </a:pPr>
            <a:endParaRPr lang="ru-RU" altLang="ru-RU" sz="1200" b="1" u="sng" dirty="0">
              <a:solidFill>
                <a:srgbClr val="FF0000"/>
              </a:solidFill>
            </a:endParaRPr>
          </a:p>
        </p:txBody>
      </p:sp>
      <p:sp>
        <p:nvSpPr>
          <p:cNvPr id="12301" name="Rectangle 30"/>
          <p:cNvSpPr>
            <a:spLocks noChangeArrowheads="1"/>
          </p:cNvSpPr>
          <p:nvPr/>
        </p:nvSpPr>
        <p:spPr bwMode="auto">
          <a:xfrm>
            <a:off x="5617199" y="3625539"/>
            <a:ext cx="1327403" cy="28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/>
          <a:lstStyle/>
          <a:p>
            <a:pPr marL="342442" indent="-342442" defTabSz="914158">
              <a:spcBef>
                <a:spcPct val="20000"/>
              </a:spcBef>
              <a:buClr>
                <a:schemeClr val="hlink"/>
              </a:buClr>
            </a:pPr>
            <a:endParaRPr lang="ru-RU" altLang="ru-RU" sz="1200" b="1" u="sng" dirty="0">
              <a:solidFill>
                <a:srgbClr val="FF0000"/>
              </a:solidFill>
            </a:endParaRPr>
          </a:p>
        </p:txBody>
      </p:sp>
      <p:pic>
        <p:nvPicPr>
          <p:cNvPr id="19" name="Picture 9" descr="D:\ДОКУМЕНТЫ\СЦАЙТ\Наш бройлер 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47" y="30163"/>
            <a:ext cx="1088491" cy="10898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с вырезом 1"/>
          <p:cNvSpPr/>
          <p:nvPr/>
        </p:nvSpPr>
        <p:spPr>
          <a:xfrm rot="2282963">
            <a:off x="1001304" y="1811892"/>
            <a:ext cx="576064" cy="412563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3220" y="1053484"/>
            <a:ext cx="2731128" cy="6974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Анализ данных</a:t>
            </a:r>
            <a:endParaRPr lang="ru-RU" sz="12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584165" y="1881466"/>
            <a:ext cx="1940314" cy="6974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Определение факторов риска</a:t>
            </a:r>
            <a:endParaRPr lang="ru-RU" sz="12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081675" y="2705192"/>
            <a:ext cx="2160239" cy="6974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Определение перечня заболеваний и показателей</a:t>
            </a:r>
            <a:endParaRPr lang="ru-RU" sz="1200" b="1" dirty="0"/>
          </a:p>
        </p:txBody>
      </p:sp>
      <p:sp>
        <p:nvSpPr>
          <p:cNvPr id="22" name="Стрелка вправо с вырезом 21"/>
          <p:cNvSpPr/>
          <p:nvPr/>
        </p:nvSpPr>
        <p:spPr>
          <a:xfrm rot="2035582">
            <a:off x="2354865" y="2704561"/>
            <a:ext cx="576064" cy="412563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/>
          </a:p>
        </p:txBody>
      </p:sp>
      <p:sp>
        <p:nvSpPr>
          <p:cNvPr id="24" name="Стрелка вправо с вырезом 23"/>
          <p:cNvSpPr/>
          <p:nvPr/>
        </p:nvSpPr>
        <p:spPr>
          <a:xfrm rot="2035582">
            <a:off x="3486432" y="3528287"/>
            <a:ext cx="576064" cy="412563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128592" y="3564781"/>
            <a:ext cx="2160239" cy="6974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Определение</a:t>
            </a:r>
          </a:p>
          <a:p>
            <a:pPr algn="ctr"/>
            <a:r>
              <a:rPr lang="ru-RU" sz="1200" b="1" dirty="0" smtClean="0"/>
              <a:t>лабораторий</a:t>
            </a:r>
            <a:endParaRPr lang="ru-RU" sz="1200" b="1" dirty="0"/>
          </a:p>
        </p:txBody>
      </p:sp>
      <p:sp>
        <p:nvSpPr>
          <p:cNvPr id="26" name="Стрелка вправо с вырезом 25"/>
          <p:cNvSpPr/>
          <p:nvPr/>
        </p:nvSpPr>
        <p:spPr>
          <a:xfrm rot="2035582">
            <a:off x="4920680" y="4387877"/>
            <a:ext cx="576064" cy="412563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562840" y="4433367"/>
            <a:ext cx="2160239" cy="6974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Выбор </a:t>
            </a:r>
          </a:p>
          <a:p>
            <a:pPr algn="ctr"/>
            <a:r>
              <a:rPr lang="ru-RU" sz="1200" b="1" dirty="0" smtClean="0"/>
              <a:t>объектов </a:t>
            </a:r>
            <a:r>
              <a:rPr lang="ru-RU" sz="1200" b="1" dirty="0"/>
              <a:t>мониторинга </a:t>
            </a:r>
          </a:p>
        </p:txBody>
      </p:sp>
      <p:pic>
        <p:nvPicPr>
          <p:cNvPr id="29" name="Picture 14" descr="C:\Users\Novichenko\Desktop\анализ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9" y="3214165"/>
            <a:ext cx="2209297" cy="30451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059" y="4583718"/>
            <a:ext cx="2389944" cy="16927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6675604" y="5455855"/>
            <a:ext cx="2160239" cy="10162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Распределение </a:t>
            </a:r>
            <a:r>
              <a:rPr lang="ru-RU" sz="1200" b="1" dirty="0"/>
              <a:t>мониторинговых </a:t>
            </a:r>
            <a:r>
              <a:rPr lang="ru-RU" sz="1200" b="1" dirty="0" smtClean="0"/>
              <a:t>исследований </a:t>
            </a:r>
          </a:p>
          <a:p>
            <a:pPr algn="ctr"/>
            <a:r>
              <a:rPr lang="ru-RU" sz="1200" b="1" dirty="0" smtClean="0"/>
              <a:t>в разрезе ферм </a:t>
            </a:r>
          </a:p>
          <a:p>
            <a:pPr algn="ctr"/>
            <a:r>
              <a:rPr lang="ru-RU" sz="1200" b="1" dirty="0" smtClean="0"/>
              <a:t>и предприятий</a:t>
            </a:r>
            <a:endParaRPr lang="ru-RU" sz="1200" b="1" dirty="0"/>
          </a:p>
        </p:txBody>
      </p:sp>
      <p:sp>
        <p:nvSpPr>
          <p:cNvPr id="31" name="Стрелка вправо с вырезом 30"/>
          <p:cNvSpPr/>
          <p:nvPr/>
        </p:nvSpPr>
        <p:spPr>
          <a:xfrm rot="2035582">
            <a:off x="6111640" y="5223800"/>
            <a:ext cx="576064" cy="412563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/>
          </a:p>
        </p:txBody>
      </p:sp>
      <p:pic>
        <p:nvPicPr>
          <p:cNvPr id="9220" name="Picture 4" descr="http://img0.liveinternet.ru/images/attach/c/11/115/167/115167442__15___3_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367" y="1120045"/>
            <a:ext cx="3601633" cy="245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g0.liveinternet.ru/images/attach/c/11/115/167/115167468__15___5_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180" y="3167084"/>
            <a:ext cx="2177395" cy="234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8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260648"/>
            <a:ext cx="9126694" cy="720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>
                  <a:alpha val="71000"/>
                </a:srgbClr>
              </a:gs>
              <a:gs pos="70000">
                <a:srgbClr val="C4D6EB">
                  <a:alpha val="51000"/>
                </a:srgbClr>
              </a:gs>
              <a:gs pos="100000">
                <a:srgbClr val="FFEBFA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687823" indent="-264547">
              <a:defRPr sz="2800">
                <a:solidFill>
                  <a:schemeClr val="tx1"/>
                </a:solidFill>
                <a:latin typeface="Arial" charset="0"/>
              </a:defRPr>
            </a:lvl2pPr>
            <a:lvl3pPr marL="1058189" indent="-21163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81465" indent="-2116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1904741" indent="-2116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328017" indent="-211638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751292" indent="-211638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174568" indent="-211638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597844" indent="-211638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EA0D572-A2B8-433C-AF85-29190CD63E10}" type="slidenum">
              <a:rPr lang="ru-RU" altLang="ru-RU" sz="1200"/>
              <a:pPr/>
              <a:t>7</a:t>
            </a:fld>
            <a:endParaRPr lang="ru-RU" altLang="ru-RU" sz="1200" dirty="0"/>
          </a:p>
        </p:txBody>
      </p:sp>
      <p:sp>
        <p:nvSpPr>
          <p:cNvPr id="28" name="Номер слайда 4"/>
          <p:cNvSpPr txBox="1">
            <a:spLocks noGrp="1"/>
          </p:cNvSpPr>
          <p:nvPr/>
        </p:nvSpPr>
        <p:spPr bwMode="auto">
          <a:xfrm>
            <a:off x="6553400" y="6243185"/>
            <a:ext cx="2133699" cy="45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3" tIns="45685" rIns="91373" bIns="45685" anchor="b"/>
          <a:lstStyle>
            <a:lvl1pPr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158"/>
            <a:endParaRPr lang="ru-RU" altLang="ru-RU" sz="1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98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505825" cy="720000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+mn-lt"/>
              </a:rPr>
              <a:t>Перечень данных, используемых для </a:t>
            </a:r>
            <a:br>
              <a:rPr lang="ru-RU" sz="16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b="1" dirty="0" smtClean="0">
                <a:solidFill>
                  <a:schemeClr val="tx1"/>
                </a:solidFill>
                <a:latin typeface="+mn-lt"/>
              </a:rPr>
              <a:t> определения факторов риска </a:t>
            </a:r>
            <a:endParaRPr lang="ru-RU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9867" name="Rectangle 27"/>
          <p:cNvSpPr>
            <a:spLocks noGrp="1" noChangeArrowheads="1"/>
          </p:cNvSpPr>
          <p:nvPr>
            <p:ph type="body" sz="half" idx="1"/>
          </p:nvPr>
        </p:nvSpPr>
        <p:spPr>
          <a:xfrm>
            <a:off x="85514" y="1338873"/>
            <a:ext cx="4477833" cy="5149271"/>
          </a:xfrm>
        </p:spPr>
        <p:txBody>
          <a:bodyPr/>
          <a:lstStyle/>
          <a:p>
            <a:pPr marL="72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1100" b="1" dirty="0" smtClean="0">
                <a:effectLst/>
                <a:ea typeface="Times New Roman"/>
              </a:rPr>
              <a:t>анализ </a:t>
            </a:r>
            <a:r>
              <a:rPr lang="ru-RU" sz="1100" b="1" dirty="0">
                <a:effectLst/>
                <a:ea typeface="Times New Roman"/>
              </a:rPr>
              <a:t>эпизоотической ситуации в странах и регионах РФ, с которыми установлены хозяйственные </a:t>
            </a:r>
            <a:r>
              <a:rPr lang="ru-RU" sz="1100" b="1" dirty="0" smtClean="0">
                <a:effectLst/>
                <a:ea typeface="Times New Roman"/>
              </a:rPr>
              <a:t>связи</a:t>
            </a:r>
          </a:p>
          <a:p>
            <a:pPr marL="7200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100" b="1" dirty="0" smtClean="0">
                <a:effectLst/>
                <a:ea typeface="Times New Roman"/>
              </a:rPr>
              <a:t>анализ </a:t>
            </a:r>
            <a:r>
              <a:rPr lang="ru-RU" sz="1100" b="1" dirty="0">
                <a:effectLst/>
                <a:ea typeface="Times New Roman"/>
              </a:rPr>
              <a:t>эпизоотической ситуации на территории Белгородской области, положительные обнаружения по всем </a:t>
            </a:r>
            <a:r>
              <a:rPr lang="ru-RU" sz="1100" b="1" dirty="0" smtClean="0">
                <a:effectLst/>
                <a:ea typeface="Times New Roman"/>
              </a:rPr>
              <a:t>заболеваниям </a:t>
            </a:r>
            <a:endParaRPr lang="ru-RU" sz="1100" b="1" dirty="0">
              <a:effectLst/>
              <a:ea typeface="Times New Roman"/>
            </a:endParaRPr>
          </a:p>
          <a:p>
            <a:pPr marL="7200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100" b="1" dirty="0" smtClean="0">
                <a:effectLst/>
                <a:ea typeface="Times New Roman"/>
              </a:rPr>
              <a:t>Анализ результатов пищевого мониторинга за последние 3 года</a:t>
            </a:r>
          </a:p>
          <a:p>
            <a:pPr marL="7200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100" b="1" dirty="0" smtClean="0">
                <a:effectLst/>
                <a:ea typeface="Times New Roman"/>
              </a:rPr>
              <a:t>анализ </a:t>
            </a:r>
            <a:r>
              <a:rPr lang="ru-RU" sz="1100" b="1" dirty="0">
                <a:effectLst/>
                <a:ea typeface="Times New Roman"/>
              </a:rPr>
              <a:t>информации о поголовье животных и птицы по группам и их здоровье в разрезе ферм;</a:t>
            </a:r>
          </a:p>
          <a:p>
            <a:pPr marL="7200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100" b="1" dirty="0" smtClean="0">
                <a:effectLst/>
                <a:ea typeface="Times New Roman"/>
              </a:rPr>
              <a:t>объемы </a:t>
            </a:r>
            <a:r>
              <a:rPr lang="ru-RU" sz="1100" b="1" dirty="0">
                <a:effectLst/>
                <a:ea typeface="Times New Roman"/>
              </a:rPr>
              <a:t>производимого сырья, количество убойных животных и птицы в разрезе </a:t>
            </a:r>
            <a:r>
              <a:rPr lang="ru-RU" sz="1100" b="1" dirty="0" smtClean="0">
                <a:effectLst/>
                <a:ea typeface="Times New Roman"/>
              </a:rPr>
              <a:t>ферм</a:t>
            </a:r>
            <a:endParaRPr lang="ru-RU" sz="1100" b="1" dirty="0">
              <a:effectLst/>
              <a:ea typeface="Times New Roman"/>
            </a:endParaRPr>
          </a:p>
          <a:p>
            <a:pPr marL="7200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100" b="1" dirty="0" smtClean="0">
                <a:effectLst/>
                <a:ea typeface="Times New Roman"/>
              </a:rPr>
              <a:t>планируемый </a:t>
            </a:r>
            <a:r>
              <a:rPr lang="ru-RU" sz="1100" b="1" dirty="0">
                <a:effectLst/>
                <a:ea typeface="Times New Roman"/>
              </a:rPr>
              <a:t>ввоз племенных животных и генетического материала из-за рубежа и из других регионов страны, сложившаяся в них эпизоотическая </a:t>
            </a:r>
            <a:r>
              <a:rPr lang="ru-RU" sz="1100" b="1" dirty="0" smtClean="0">
                <a:effectLst/>
                <a:ea typeface="Times New Roman"/>
              </a:rPr>
              <a:t>ситуация</a:t>
            </a:r>
            <a:endParaRPr lang="ru-RU" sz="1100" b="1" dirty="0">
              <a:effectLst/>
              <a:ea typeface="Times New Roman"/>
            </a:endParaRPr>
          </a:p>
          <a:p>
            <a:pPr marL="7200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100" b="1" dirty="0" smtClean="0">
                <a:effectLst/>
                <a:ea typeface="Times New Roman"/>
              </a:rPr>
              <a:t>результаты  </a:t>
            </a:r>
            <a:r>
              <a:rPr lang="ru-RU" sz="1100" b="1" dirty="0">
                <a:effectLst/>
                <a:ea typeface="Times New Roman"/>
              </a:rPr>
              <a:t>карантинирования, ввезенных за последние 3 года генетического материала, животных и </a:t>
            </a:r>
            <a:r>
              <a:rPr lang="ru-RU" sz="1100" b="1" dirty="0" smtClean="0">
                <a:effectLst/>
                <a:ea typeface="Times New Roman"/>
              </a:rPr>
              <a:t>птицы</a:t>
            </a:r>
            <a:endParaRPr lang="ru-RU" sz="1100" b="1" dirty="0">
              <a:effectLst/>
              <a:ea typeface="Times New Roman"/>
            </a:endParaRPr>
          </a:p>
          <a:p>
            <a:pPr marL="7200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100" b="1" dirty="0" smtClean="0">
                <a:effectLst/>
                <a:ea typeface="Times New Roman"/>
              </a:rPr>
              <a:t>применяемые </a:t>
            </a:r>
            <a:r>
              <a:rPr lang="ru-RU" sz="1100" b="1" dirty="0">
                <a:effectLst/>
                <a:ea typeface="Times New Roman"/>
              </a:rPr>
              <a:t>и планируемые к применению ветеринарные </a:t>
            </a:r>
            <a:r>
              <a:rPr lang="ru-RU" sz="1100" b="1" dirty="0" smtClean="0">
                <a:effectLst/>
                <a:ea typeface="Times New Roman"/>
              </a:rPr>
              <a:t>препараты</a:t>
            </a:r>
            <a:endParaRPr lang="ru-RU" sz="1100" b="1" dirty="0">
              <a:effectLst/>
              <a:ea typeface="Times New Roman"/>
            </a:endParaRPr>
          </a:p>
          <a:p>
            <a:pPr marL="7200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100" b="1" dirty="0" smtClean="0">
                <a:effectLst/>
                <a:ea typeface="Times New Roman"/>
              </a:rPr>
              <a:t>планы </a:t>
            </a:r>
            <a:r>
              <a:rPr lang="ru-RU" sz="1100" b="1" dirty="0">
                <a:effectLst/>
                <a:ea typeface="Times New Roman"/>
              </a:rPr>
              <a:t>противоэпизоотических </a:t>
            </a:r>
            <a:r>
              <a:rPr lang="ru-RU" sz="1100" b="1" dirty="0" smtClean="0">
                <a:effectLst/>
                <a:ea typeface="Times New Roman"/>
              </a:rPr>
              <a:t>мероприятий </a:t>
            </a:r>
            <a:endParaRPr lang="ru-RU" sz="1100" b="1" dirty="0">
              <a:effectLst/>
              <a:ea typeface="Times New Roman"/>
            </a:endParaRPr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0" y="1"/>
            <a:ext cx="171028" cy="36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655" tIns="42328" rIns="84655" bIns="42328">
            <a:spAutoFit/>
          </a:bodyPr>
          <a:lstStyle/>
          <a:p>
            <a:pPr eaLnBrk="1" hangingPunct="1"/>
            <a:endParaRPr lang="ru-RU" altLang="ru-RU" dirty="0"/>
          </a:p>
        </p:txBody>
      </p:sp>
      <p:sp>
        <p:nvSpPr>
          <p:cNvPr id="12298" name="Rectangle 21"/>
          <p:cNvSpPr>
            <a:spLocks noChangeArrowheads="1"/>
          </p:cNvSpPr>
          <p:nvPr/>
        </p:nvSpPr>
        <p:spPr bwMode="auto">
          <a:xfrm>
            <a:off x="0" y="7096112"/>
            <a:ext cx="184688" cy="92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9" tIns="45710" rIns="91419" bIns="45710" anchor="ctr">
            <a:spAutoFit/>
          </a:bodyPr>
          <a:lstStyle/>
          <a:p>
            <a:pPr defTabSz="914158"/>
            <a:r>
              <a:rPr lang="ru-RU" altLang="ru-RU" dirty="0"/>
              <a:t/>
            </a:r>
            <a:br>
              <a:rPr lang="ru-RU" altLang="ru-RU" dirty="0"/>
            </a:br>
            <a:endParaRPr lang="ru-RU" altLang="ru-RU" dirty="0"/>
          </a:p>
          <a:p>
            <a:pPr defTabSz="914158"/>
            <a:endParaRPr lang="ru-RU" altLang="ru-RU" dirty="0"/>
          </a:p>
        </p:txBody>
      </p:sp>
      <p:sp>
        <p:nvSpPr>
          <p:cNvPr id="12299" name="Rectangle 28"/>
          <p:cNvSpPr>
            <a:spLocks noChangeArrowheads="1"/>
          </p:cNvSpPr>
          <p:nvPr/>
        </p:nvSpPr>
        <p:spPr bwMode="auto">
          <a:xfrm>
            <a:off x="4637698" y="1880442"/>
            <a:ext cx="1082528" cy="28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/>
          <a:lstStyle/>
          <a:p>
            <a:pPr marL="342442" indent="-342442" defTabSz="914158">
              <a:spcBef>
                <a:spcPct val="20000"/>
              </a:spcBef>
              <a:buClr>
                <a:schemeClr val="hlink"/>
              </a:buClr>
            </a:pPr>
            <a:endParaRPr lang="ru-RU" altLang="ru-RU" sz="1200" b="1" u="sng" dirty="0">
              <a:solidFill>
                <a:srgbClr val="FF0000"/>
              </a:solidFill>
            </a:endParaRPr>
          </a:p>
        </p:txBody>
      </p:sp>
      <p:sp>
        <p:nvSpPr>
          <p:cNvPr id="12300" name="Rectangle 29"/>
          <p:cNvSpPr>
            <a:spLocks noChangeArrowheads="1"/>
          </p:cNvSpPr>
          <p:nvPr/>
        </p:nvSpPr>
        <p:spPr bwMode="auto">
          <a:xfrm>
            <a:off x="5272284" y="2767390"/>
            <a:ext cx="1081035" cy="28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/>
          <a:lstStyle/>
          <a:p>
            <a:pPr marL="342442" indent="-342442" defTabSz="914158">
              <a:spcBef>
                <a:spcPct val="20000"/>
              </a:spcBef>
              <a:buClr>
                <a:schemeClr val="hlink"/>
              </a:buClr>
            </a:pPr>
            <a:endParaRPr lang="ru-RU" altLang="ru-RU" sz="1200" b="1" u="sng" dirty="0">
              <a:solidFill>
                <a:srgbClr val="FF0000"/>
              </a:solidFill>
            </a:endParaRPr>
          </a:p>
        </p:txBody>
      </p:sp>
      <p:sp>
        <p:nvSpPr>
          <p:cNvPr id="12301" name="Rectangle 30"/>
          <p:cNvSpPr>
            <a:spLocks noChangeArrowheads="1"/>
          </p:cNvSpPr>
          <p:nvPr/>
        </p:nvSpPr>
        <p:spPr bwMode="auto">
          <a:xfrm>
            <a:off x="5617199" y="3625539"/>
            <a:ext cx="1327403" cy="28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/>
          <a:lstStyle/>
          <a:p>
            <a:pPr marL="342442" indent="-342442" defTabSz="914158">
              <a:spcBef>
                <a:spcPct val="20000"/>
              </a:spcBef>
              <a:buClr>
                <a:schemeClr val="hlink"/>
              </a:buClr>
            </a:pPr>
            <a:endParaRPr lang="ru-RU" altLang="ru-RU" sz="1200" b="1" u="sng" dirty="0">
              <a:solidFill>
                <a:srgbClr val="FF0000"/>
              </a:solidFill>
            </a:endParaRPr>
          </a:p>
        </p:txBody>
      </p:sp>
      <p:pic>
        <p:nvPicPr>
          <p:cNvPr id="19" name="Picture 9" descr="D:\ДОКУМЕНТЫ\СЦАЙТ\Наш бройлер 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48" y="30163"/>
            <a:ext cx="1035090" cy="10364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0638" y="1306874"/>
            <a:ext cx="44889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17145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100" b="1" dirty="0"/>
              <a:t>анализ технологических особенностей ведения отрасли животноводства, в том числе интенсивность содержания</a:t>
            </a:r>
          </a:p>
          <a:p>
            <a:pPr marL="72000" indent="-17145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100" b="1" dirty="0" smtClean="0"/>
              <a:t>ветеринарные </a:t>
            </a:r>
            <a:r>
              <a:rPr lang="ru-RU" sz="1100" b="1" dirty="0"/>
              <a:t>требования </a:t>
            </a:r>
            <a:r>
              <a:rPr lang="ru-RU" sz="1100" b="1" dirty="0" smtClean="0"/>
              <a:t>стран-партнеров</a:t>
            </a:r>
            <a:endParaRPr lang="ru-RU" sz="1100" b="1" dirty="0"/>
          </a:p>
          <a:p>
            <a:pPr marL="72000" indent="-17145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100" b="1" dirty="0" smtClean="0"/>
              <a:t> количество </a:t>
            </a:r>
            <a:r>
              <a:rPr lang="ru-RU" sz="1100" b="1" dirty="0"/>
              <a:t>убойных, мясоперерабатывающих, рыбоперерабатывающих, молочных </a:t>
            </a:r>
            <a:r>
              <a:rPr lang="ru-RU" sz="1100" b="1" dirty="0" smtClean="0"/>
              <a:t>предприятий</a:t>
            </a:r>
            <a:endParaRPr lang="ru-RU" sz="1100" b="1" dirty="0"/>
          </a:p>
          <a:p>
            <a:pPr marL="72000" indent="-17145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100" b="1" dirty="0" smtClean="0"/>
              <a:t> объемы </a:t>
            </a:r>
            <a:r>
              <a:rPr lang="ru-RU" sz="1100" b="1" dirty="0"/>
              <a:t>производства в разрезе предприятий, их доля в общем производстве </a:t>
            </a:r>
            <a:r>
              <a:rPr lang="ru-RU" sz="1100" b="1" dirty="0" smtClean="0"/>
              <a:t>региона</a:t>
            </a:r>
            <a:endParaRPr lang="ru-RU" sz="1100" b="1" dirty="0"/>
          </a:p>
          <a:p>
            <a:pPr marL="72000" indent="-17145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100" b="1" dirty="0" smtClean="0"/>
              <a:t> количество </a:t>
            </a:r>
            <a:r>
              <a:rPr lang="ru-RU" sz="1100" b="1" dirty="0"/>
              <a:t>поставщиков сырья и животных по каждому перерабатывающему предприятию;</a:t>
            </a:r>
          </a:p>
          <a:p>
            <a:pPr marL="72000" indent="-17145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100" b="1" dirty="0" smtClean="0"/>
              <a:t> экспортный </a:t>
            </a:r>
            <a:r>
              <a:rPr lang="ru-RU" sz="1100" b="1" dirty="0"/>
              <a:t>потенциал </a:t>
            </a:r>
            <a:r>
              <a:rPr lang="ru-RU" sz="1100" b="1" dirty="0" smtClean="0"/>
              <a:t>предприятий</a:t>
            </a:r>
            <a:endParaRPr lang="ru-RU" sz="1100" b="1" dirty="0"/>
          </a:p>
          <a:p>
            <a:pPr marL="72000" indent="-17145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100" b="1" dirty="0" smtClean="0"/>
              <a:t> результаты </a:t>
            </a:r>
            <a:r>
              <a:rPr lang="ru-RU" sz="1100" b="1" dirty="0"/>
              <a:t>контрольно-надзорной деятельности за соблюдением ветеринарного законодательства, </a:t>
            </a:r>
          </a:p>
          <a:p>
            <a:pPr marL="72000" indent="-17145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100" b="1" dirty="0" smtClean="0"/>
              <a:t> численность </a:t>
            </a:r>
            <a:r>
              <a:rPr lang="ru-RU" sz="1100" b="1" dirty="0"/>
              <a:t>населения на территории региона</a:t>
            </a:r>
          </a:p>
          <a:p>
            <a:pPr marL="72000" indent="-17145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100" b="1" dirty="0" smtClean="0"/>
              <a:t> объемы </a:t>
            </a:r>
            <a:r>
              <a:rPr lang="ru-RU" sz="1100" b="1" dirty="0"/>
              <a:t>потребления продукции на территории региона</a:t>
            </a:r>
          </a:p>
          <a:p>
            <a:pPr marL="72000" indent="-17145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100" b="1" dirty="0" smtClean="0"/>
              <a:t> количество </a:t>
            </a:r>
            <a:r>
              <a:rPr lang="ru-RU" sz="1100" b="1" dirty="0"/>
              <a:t>торговых организаций, реализующих подконтрольную продукцию</a:t>
            </a:r>
          </a:p>
          <a:p>
            <a:pPr marL="72000" indent="-17145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100" b="1" dirty="0" smtClean="0"/>
              <a:t> объемы </a:t>
            </a:r>
            <a:r>
              <a:rPr lang="ru-RU" sz="1100" b="1" dirty="0"/>
              <a:t>ввоза продукции из других регионов и </a:t>
            </a:r>
            <a:r>
              <a:rPr lang="ru-RU" sz="1100" b="1" dirty="0" smtClean="0"/>
              <a:t>стран</a:t>
            </a:r>
            <a:endParaRPr lang="ru-RU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4780" y="980648"/>
            <a:ext cx="8811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Анализ проводится ежегодно и включает в себя:</a:t>
            </a:r>
          </a:p>
        </p:txBody>
      </p:sp>
    </p:spTree>
    <p:extLst>
      <p:ext uri="{BB962C8B-B14F-4D97-AF65-F5344CB8AC3E}">
        <p14:creationId xmlns:p14="http://schemas.microsoft.com/office/powerpoint/2010/main" val="12180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260648"/>
            <a:ext cx="9126694" cy="720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>
                  <a:alpha val="71000"/>
                </a:srgbClr>
              </a:gs>
              <a:gs pos="70000">
                <a:srgbClr val="C4D6EB">
                  <a:alpha val="51000"/>
                </a:srgbClr>
              </a:gs>
              <a:gs pos="100000">
                <a:srgbClr val="FFEBFA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687823" indent="-264547">
              <a:defRPr sz="2800">
                <a:solidFill>
                  <a:schemeClr val="tx1"/>
                </a:solidFill>
                <a:latin typeface="Arial" charset="0"/>
              </a:defRPr>
            </a:lvl2pPr>
            <a:lvl3pPr marL="1058189" indent="-21163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81465" indent="-2116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1904741" indent="-2116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328017" indent="-211638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751292" indent="-211638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174568" indent="-211638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597844" indent="-211638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EA0D572-A2B8-433C-AF85-29190CD63E10}" type="slidenum">
              <a:rPr lang="ru-RU" altLang="ru-RU" sz="1200"/>
              <a:pPr/>
              <a:t>8</a:t>
            </a:fld>
            <a:endParaRPr lang="ru-RU" altLang="ru-RU" sz="1200" dirty="0"/>
          </a:p>
        </p:txBody>
      </p:sp>
      <p:sp>
        <p:nvSpPr>
          <p:cNvPr id="28" name="Номер слайда 4"/>
          <p:cNvSpPr txBox="1">
            <a:spLocks noGrp="1"/>
          </p:cNvSpPr>
          <p:nvPr/>
        </p:nvSpPr>
        <p:spPr bwMode="auto">
          <a:xfrm>
            <a:off x="6553400" y="6243185"/>
            <a:ext cx="2133699" cy="45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3" tIns="45685" rIns="91373" bIns="45685" anchor="b"/>
          <a:lstStyle>
            <a:lvl1pPr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158"/>
            <a:endParaRPr lang="ru-RU" altLang="ru-RU" sz="1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98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505825" cy="720000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+mn-lt"/>
              </a:rPr>
              <a:t>Определение факторов риска </a:t>
            </a:r>
            <a:endParaRPr lang="ru-RU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0" y="1"/>
            <a:ext cx="171028" cy="36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655" tIns="42328" rIns="84655" bIns="42328">
            <a:spAutoFit/>
          </a:bodyPr>
          <a:lstStyle/>
          <a:p>
            <a:pPr eaLnBrk="1" hangingPunct="1"/>
            <a:endParaRPr lang="ru-RU" altLang="ru-RU" dirty="0"/>
          </a:p>
        </p:txBody>
      </p:sp>
      <p:sp>
        <p:nvSpPr>
          <p:cNvPr id="12298" name="Rectangle 21"/>
          <p:cNvSpPr>
            <a:spLocks noChangeArrowheads="1"/>
          </p:cNvSpPr>
          <p:nvPr/>
        </p:nvSpPr>
        <p:spPr bwMode="auto">
          <a:xfrm>
            <a:off x="0" y="7096112"/>
            <a:ext cx="184688" cy="92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9" tIns="45710" rIns="91419" bIns="45710" anchor="ctr">
            <a:spAutoFit/>
          </a:bodyPr>
          <a:lstStyle/>
          <a:p>
            <a:pPr defTabSz="914158"/>
            <a:r>
              <a:rPr lang="ru-RU" altLang="ru-RU" dirty="0"/>
              <a:t/>
            </a:r>
            <a:br>
              <a:rPr lang="ru-RU" altLang="ru-RU" dirty="0"/>
            </a:br>
            <a:endParaRPr lang="ru-RU" altLang="ru-RU" dirty="0"/>
          </a:p>
          <a:p>
            <a:pPr defTabSz="914158"/>
            <a:endParaRPr lang="ru-RU" altLang="ru-RU" dirty="0"/>
          </a:p>
        </p:txBody>
      </p:sp>
      <p:sp>
        <p:nvSpPr>
          <p:cNvPr id="12299" name="Rectangle 28"/>
          <p:cNvSpPr>
            <a:spLocks noChangeArrowheads="1"/>
          </p:cNvSpPr>
          <p:nvPr/>
        </p:nvSpPr>
        <p:spPr bwMode="auto">
          <a:xfrm>
            <a:off x="4637698" y="1880442"/>
            <a:ext cx="1082528" cy="28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/>
          <a:lstStyle/>
          <a:p>
            <a:pPr marL="342442" indent="-342442" defTabSz="914158">
              <a:spcBef>
                <a:spcPct val="20000"/>
              </a:spcBef>
              <a:buClr>
                <a:schemeClr val="hlink"/>
              </a:buClr>
            </a:pPr>
            <a:endParaRPr lang="ru-RU" altLang="ru-RU" sz="1200" b="1" u="sng" dirty="0">
              <a:solidFill>
                <a:srgbClr val="FF0000"/>
              </a:solidFill>
            </a:endParaRPr>
          </a:p>
        </p:txBody>
      </p:sp>
      <p:sp>
        <p:nvSpPr>
          <p:cNvPr id="12300" name="Rectangle 29"/>
          <p:cNvSpPr>
            <a:spLocks noChangeArrowheads="1"/>
          </p:cNvSpPr>
          <p:nvPr/>
        </p:nvSpPr>
        <p:spPr bwMode="auto">
          <a:xfrm>
            <a:off x="5272284" y="2767390"/>
            <a:ext cx="1081035" cy="28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/>
          <a:lstStyle/>
          <a:p>
            <a:pPr marL="342442" indent="-342442" defTabSz="914158">
              <a:spcBef>
                <a:spcPct val="20000"/>
              </a:spcBef>
              <a:buClr>
                <a:schemeClr val="hlink"/>
              </a:buClr>
            </a:pPr>
            <a:endParaRPr lang="ru-RU" altLang="ru-RU" sz="1200" b="1" u="sng" dirty="0">
              <a:solidFill>
                <a:srgbClr val="FF0000"/>
              </a:solidFill>
            </a:endParaRPr>
          </a:p>
        </p:txBody>
      </p:sp>
      <p:sp>
        <p:nvSpPr>
          <p:cNvPr id="12301" name="Rectangle 30"/>
          <p:cNvSpPr>
            <a:spLocks noChangeArrowheads="1"/>
          </p:cNvSpPr>
          <p:nvPr/>
        </p:nvSpPr>
        <p:spPr bwMode="auto">
          <a:xfrm>
            <a:off x="5617199" y="3625539"/>
            <a:ext cx="1327403" cy="28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/>
          <a:lstStyle/>
          <a:p>
            <a:pPr marL="342442" indent="-342442" defTabSz="914158">
              <a:spcBef>
                <a:spcPct val="20000"/>
              </a:spcBef>
              <a:buClr>
                <a:schemeClr val="hlink"/>
              </a:buClr>
            </a:pPr>
            <a:endParaRPr lang="ru-RU" altLang="ru-RU" sz="1200" b="1" u="sng" dirty="0">
              <a:solidFill>
                <a:srgbClr val="FF0000"/>
              </a:solidFill>
            </a:endParaRPr>
          </a:p>
        </p:txBody>
      </p:sp>
      <p:pic>
        <p:nvPicPr>
          <p:cNvPr id="19" name="Picture 9" descr="D:\ДОКУМЕНТЫ\СЦАЙТ\Наш бройлер 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48" y="30163"/>
            <a:ext cx="1035090" cy="10364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028" y="1000498"/>
            <a:ext cx="4466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rgbClr val="FF0000"/>
                </a:solidFill>
              </a:rPr>
              <a:t>ФАКТОРЫ РИСКА</a:t>
            </a:r>
            <a:endParaRPr lang="ru-RU" sz="14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067" y="1277497"/>
            <a:ext cx="4652016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71450">
              <a:spcAft>
                <a:spcPts val="1800"/>
              </a:spcAft>
              <a:buFontTx/>
              <a:buChar char="-"/>
            </a:pPr>
            <a:r>
              <a:rPr lang="ru-RU" sz="1400" b="1" dirty="0" smtClean="0"/>
              <a:t>высокая </a:t>
            </a:r>
            <a:r>
              <a:rPr lang="ru-RU" sz="1400" b="1" dirty="0"/>
              <a:t>численность и концентрация поголовья на малой территории </a:t>
            </a:r>
            <a:endParaRPr lang="ru-RU" sz="1400" b="1" dirty="0" smtClean="0"/>
          </a:p>
          <a:p>
            <a:pPr>
              <a:spcAft>
                <a:spcPts val="1800"/>
              </a:spcAft>
            </a:pPr>
            <a:r>
              <a:rPr lang="ru-RU" sz="1400" b="1" dirty="0"/>
              <a:t>- приграничное положение</a:t>
            </a:r>
          </a:p>
          <a:p>
            <a:pPr indent="-171450">
              <a:spcAft>
                <a:spcPts val="1800"/>
              </a:spcAft>
              <a:buFontTx/>
              <a:buChar char="-"/>
            </a:pPr>
            <a:r>
              <a:rPr lang="ru-RU" sz="1400" b="1" dirty="0" smtClean="0"/>
              <a:t>интенсивное </a:t>
            </a:r>
            <a:r>
              <a:rPr lang="ru-RU" sz="1400" b="1" dirty="0"/>
              <a:t>содержание животных и птицы и </a:t>
            </a:r>
            <a:r>
              <a:rPr lang="ru-RU" sz="1400" b="1" dirty="0" smtClean="0"/>
              <a:t>интенсивность производства</a:t>
            </a:r>
          </a:p>
          <a:p>
            <a:pPr>
              <a:spcAft>
                <a:spcPts val="1800"/>
              </a:spcAft>
            </a:pPr>
            <a:r>
              <a:rPr lang="ru-RU" sz="1400" b="1" dirty="0" smtClean="0"/>
              <a:t>-активные </a:t>
            </a:r>
            <a:r>
              <a:rPr lang="ru-RU" sz="1400" b="1" dirty="0"/>
              <a:t>международные и внутрироссийские хозяйственные связи  </a:t>
            </a:r>
            <a:endParaRPr lang="ru-RU" sz="1400" b="1" dirty="0" smtClean="0"/>
          </a:p>
          <a:p>
            <a:pPr>
              <a:spcAft>
                <a:spcPts val="1800"/>
              </a:spcAft>
            </a:pPr>
            <a:r>
              <a:rPr lang="ru-RU" sz="1400" b="1" dirty="0" smtClean="0"/>
              <a:t>-</a:t>
            </a:r>
            <a:r>
              <a:rPr lang="ru-RU" sz="1400" b="1" dirty="0"/>
              <a:t>ввоз племенных животных, большого количества генетического </a:t>
            </a:r>
            <a:r>
              <a:rPr lang="ru-RU" sz="1400" b="1" dirty="0" smtClean="0"/>
              <a:t>материала </a:t>
            </a:r>
          </a:p>
          <a:p>
            <a:pPr>
              <a:spcAft>
                <a:spcPts val="1800"/>
              </a:spcAft>
            </a:pPr>
            <a:r>
              <a:rPr lang="ru-RU" sz="1400" b="1" dirty="0"/>
              <a:t>-пероральное введение лекарственных средств</a:t>
            </a:r>
          </a:p>
          <a:p>
            <a:pPr>
              <a:spcAft>
                <a:spcPts val="1800"/>
              </a:spcAft>
            </a:pPr>
            <a:r>
              <a:rPr lang="ru-RU" sz="1400" b="1" dirty="0" smtClean="0"/>
              <a:t>-</a:t>
            </a:r>
            <a:r>
              <a:rPr lang="ru-RU" sz="1400" b="1" dirty="0"/>
              <a:t>выявленные положительные результаты исследований по заболеваниям, </a:t>
            </a:r>
            <a:r>
              <a:rPr lang="ru-RU" sz="1400" b="1" dirty="0" smtClean="0"/>
              <a:t>низкая </a:t>
            </a:r>
            <a:r>
              <a:rPr lang="ru-RU" sz="1400" b="1" dirty="0"/>
              <a:t>напряженность </a:t>
            </a:r>
            <a:r>
              <a:rPr lang="ru-RU" sz="1400" b="1" dirty="0" smtClean="0"/>
              <a:t>иммунитета</a:t>
            </a:r>
          </a:p>
          <a:p>
            <a:pPr>
              <a:spcAft>
                <a:spcPts val="1800"/>
              </a:spcAft>
            </a:pPr>
            <a:r>
              <a:rPr lang="ru-RU" sz="1400" b="1" dirty="0" smtClean="0"/>
              <a:t>-</a:t>
            </a:r>
            <a:r>
              <a:rPr lang="ru-RU" sz="1400" b="1" dirty="0"/>
              <a:t>нарушения ветеринарных требований, </a:t>
            </a:r>
            <a:r>
              <a:rPr lang="ru-RU" sz="1400" b="1" dirty="0" smtClean="0"/>
              <a:t>в </a:t>
            </a:r>
            <a:r>
              <a:rPr lang="ru-RU" sz="1400" b="1" dirty="0"/>
              <a:t>т</a:t>
            </a:r>
            <a:r>
              <a:rPr lang="ru-RU" sz="1400" b="1" dirty="0" smtClean="0"/>
              <a:t>. ч</a:t>
            </a:r>
            <a:r>
              <a:rPr lang="ru-RU" sz="1400" b="1" dirty="0"/>
              <a:t>. по биобезопасности, выявленные при </a:t>
            </a:r>
            <a:r>
              <a:rPr lang="ru-RU" sz="1400" b="1" dirty="0" smtClean="0"/>
              <a:t>контрольно-надзорных мероприятиях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74" y="1220082"/>
            <a:ext cx="4597510" cy="270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063" y="4368404"/>
            <a:ext cx="4029075" cy="214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ыноска со стрелкой вниз 6"/>
          <p:cNvSpPr/>
          <p:nvPr/>
        </p:nvSpPr>
        <p:spPr>
          <a:xfrm>
            <a:off x="4764082" y="3922791"/>
            <a:ext cx="4171114" cy="163563"/>
          </a:xfrm>
          <a:prstGeom prst="downArrow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59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ovichenko\Рабочий стол\cow1.jpg"/>
          <p:cNvPicPr>
            <a:picLocks noChangeAspect="1" noChangeArrowheads="1"/>
          </p:cNvPicPr>
          <p:nvPr/>
        </p:nvPicPr>
        <p:blipFill>
          <a:blip r:embed="rId3">
            <a:lum bright="47000" contrast="-47000"/>
          </a:blip>
          <a:srcRect/>
          <a:stretch>
            <a:fillRect/>
          </a:stretch>
        </p:blipFill>
        <p:spPr bwMode="auto">
          <a:xfrm>
            <a:off x="439804" y="1273174"/>
            <a:ext cx="8452676" cy="4820121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47542722"/>
              </p:ext>
            </p:extLst>
          </p:nvPr>
        </p:nvGraphicFramePr>
        <p:xfrm>
          <a:off x="98851" y="1103473"/>
          <a:ext cx="8928992" cy="5514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260648"/>
            <a:ext cx="9126694" cy="8640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>
                  <a:alpha val="71000"/>
                </a:srgbClr>
              </a:gs>
              <a:gs pos="70000">
                <a:srgbClr val="C4D6EB">
                  <a:alpha val="51000"/>
                </a:srgbClr>
              </a:gs>
              <a:gs pos="100000">
                <a:srgbClr val="FFEBFA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6578" y="6215082"/>
            <a:ext cx="2133600" cy="457200"/>
          </a:xfrm>
        </p:spPr>
        <p:txBody>
          <a:bodyPr/>
          <a:lstStyle/>
          <a:p>
            <a:pPr>
              <a:defRPr/>
            </a:pPr>
            <a:fld id="{C4D28CC6-9D80-483E-8A8F-1800D276428D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5124" name="Rectangle 13"/>
          <p:cNvSpPr>
            <a:spLocks noGrp="1" noChangeArrowheads="1"/>
          </p:cNvSpPr>
          <p:nvPr>
            <p:ph type="title"/>
          </p:nvPr>
        </p:nvSpPr>
        <p:spPr>
          <a:xfrm>
            <a:off x="214313" y="214313"/>
            <a:ext cx="8229600" cy="93662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Контрольно-надзорная деятельность 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отдела ветеринарного надзора</a:t>
            </a:r>
          </a:p>
        </p:txBody>
      </p:sp>
      <p:pic>
        <p:nvPicPr>
          <p:cNvPr id="7" name="Picture 9" descr="D:\ДОКУМЕНТЫ\СЦАЙТ\Наш бройлер 2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0163"/>
            <a:ext cx="1241425" cy="12430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863" y="6490307"/>
            <a:ext cx="871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В 2013, 2014 годах проведено 344 проверки сельских поселений  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6884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ллегия 2013 ОИАР сокращенная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5883547</TotalTime>
  <Words>3463</Words>
  <Application>Microsoft Office PowerPoint</Application>
  <PresentationFormat>Экран (4:3)</PresentationFormat>
  <Paragraphs>1249</Paragraphs>
  <Slides>23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Коллегия 2013 ОИАР сокращенная</vt:lpstr>
      <vt:lpstr>Управление Федеральной службы по ветеринарному и фитосанитарному надзору по Белгородской области</vt:lpstr>
      <vt:lpstr>Презентация PowerPoint</vt:lpstr>
      <vt:lpstr>Презентация PowerPoint</vt:lpstr>
      <vt:lpstr>Этапы реализации эпизоотологического  и пищевого мониторингов </vt:lpstr>
      <vt:lpstr>Цели эпизоотологического  и пищевого мониторингов</vt:lpstr>
      <vt:lpstr> Схема планирования  эпизоотологического и пищевого мониторингов </vt:lpstr>
      <vt:lpstr>Перечень данных, используемых для   определения факторов риска </vt:lpstr>
      <vt:lpstr>Определение факторов риска </vt:lpstr>
      <vt:lpstr>Контрольно-надзорная деятельность  отдела ветеринарного надзора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Результаты мониторинга остатков запрещенных и вредных веществ в организме живых животных, продуктах животного происхождения и кормах  на территории  Белгородской области </vt:lpstr>
      <vt:lpstr>Информация об исследованиях  в рамках пищевого мониторинга на 01.10.2015</vt:lpstr>
      <vt:lpstr>  Система раннего оповещения  ИС «СИРАНО</vt:lpstr>
      <vt:lpstr>Презентация PowerPoint</vt:lpstr>
      <vt:lpstr>Проблемные вопросы и предложения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Федеральной службы по ветеринарному и фитосанитарному надзору по Белгородской области</dc:title>
  <dc:creator>novichenko</dc:creator>
  <cp:lastModifiedBy>Татьяна Анатольевна</cp:lastModifiedBy>
  <cp:revision>574</cp:revision>
  <cp:lastPrinted>2015-11-13T09:02:46Z</cp:lastPrinted>
  <dcterms:created xsi:type="dcterms:W3CDTF">2013-03-06T13:52:11Z</dcterms:created>
  <dcterms:modified xsi:type="dcterms:W3CDTF">2015-11-13T14:09:13Z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